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56" r:id="rId5"/>
    <p:sldId id="257" r:id="rId6"/>
    <p:sldId id="266" r:id="rId7"/>
    <p:sldId id="265" r:id="rId8"/>
    <p:sldId id="260" r:id="rId9"/>
    <p:sldId id="261" r:id="rId10"/>
    <p:sldId id="269" r:id="rId11"/>
    <p:sldId id="268" r:id="rId12"/>
    <p:sldId id="263" r:id="rId13"/>
  </p:sldIdLst>
  <p:sldSz cx="9144000" cy="6858000" type="screen4x3"/>
  <p:notesSz cx="6858000" cy="9144000"/>
  <p:defaultTextStyle>
    <a:defPPr>
      <a:defRPr lang="it-IT"/>
    </a:defPPr>
    <a:lvl1pPr marL="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5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fantgi01:Documents:Nielsen:BoostPlan:2015:AdH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546273402612"/>
          <c:y val="0.14789430947413401"/>
          <c:w val="0.47535529794833298"/>
          <c:h val="0.78960577057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6857895888013999"/>
                  <c:y val="0.16560075823855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solidFill>
                          <a:srgbClr val="FFFFFF"/>
                        </a:solidFill>
                        <a:latin typeface="+mn-lt"/>
                        <a:cs typeface="Arial Hebrew"/>
                      </a:rPr>
                      <a:t>30%</a:t>
                    </a:r>
                    <a:endParaRPr lang="en-US" sz="3200" b="1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  <a:cs typeface="Arial Hebrew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Sheet1!$J$19:$J$20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0.01258</cdr:x>
      <cdr:y>0.19025</cdr:y>
    </cdr:from>
    <cdr:to>
      <cdr:x>0.17499</cdr:x>
      <cdr:y>0.32018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240" y="615664"/>
          <a:ext cx="842569" cy="420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0.01258</cdr:x>
      <cdr:y>0.19025</cdr:y>
    </cdr:from>
    <cdr:to>
      <cdr:x>0.17499</cdr:x>
      <cdr:y>0.32018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240" y="615664"/>
          <a:ext cx="842569" cy="420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2C0BD-181C-44E7-9430-A4DF236822A4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E59D-DD6D-4A85-8A99-DB82717F55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3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5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D8C9-3EE4-FF4D-9AE5-BAB172AFDB0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5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D8C9-3EE4-FF4D-9AE5-BAB172AFDB0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0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81"/>
            <a:ext cx="2057400" cy="4387851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81"/>
            <a:ext cx="6019800" cy="4387851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8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0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0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4" indent="0">
              <a:buNone/>
              <a:defRPr sz="1800" b="1"/>
            </a:lvl3pPr>
            <a:lvl4pPr marL="1371051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2" indent="0">
              <a:buNone/>
              <a:defRPr sz="1600" b="1"/>
            </a:lvl7pPr>
            <a:lvl8pPr marL="3199119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4" indent="0">
              <a:buNone/>
              <a:defRPr sz="1800" b="1"/>
            </a:lvl3pPr>
            <a:lvl4pPr marL="1371051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2" indent="0">
              <a:buNone/>
              <a:defRPr sz="1600" b="1"/>
            </a:lvl7pPr>
            <a:lvl8pPr marL="3199119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3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6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0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2" indent="0">
              <a:buNone/>
              <a:defRPr sz="900"/>
            </a:lvl7pPr>
            <a:lvl8pPr marL="3199119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8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2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7" indent="0">
              <a:buNone/>
              <a:defRPr sz="2800"/>
            </a:lvl2pPr>
            <a:lvl3pPr marL="914034" indent="0">
              <a:buNone/>
              <a:defRPr sz="2400"/>
            </a:lvl3pPr>
            <a:lvl4pPr marL="1371051" indent="0">
              <a:buNone/>
              <a:defRPr sz="2000"/>
            </a:lvl4pPr>
            <a:lvl5pPr marL="1828068" indent="0">
              <a:buNone/>
              <a:defRPr sz="2000"/>
            </a:lvl5pPr>
            <a:lvl6pPr marL="2285085" indent="0">
              <a:buNone/>
              <a:defRPr sz="2000"/>
            </a:lvl6pPr>
            <a:lvl7pPr marL="2742102" indent="0">
              <a:buNone/>
              <a:defRPr sz="2000"/>
            </a:lvl7pPr>
            <a:lvl8pPr marL="3199119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2" indent="0">
              <a:buNone/>
              <a:defRPr sz="900"/>
            </a:lvl7pPr>
            <a:lvl8pPr marL="3199119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3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98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7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19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4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9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9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7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59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719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839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95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60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4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98" indent="0">
              <a:buNone/>
              <a:defRPr sz="2200" b="1"/>
            </a:lvl2pPr>
            <a:lvl3pPr marL="1023995" indent="0">
              <a:buNone/>
              <a:defRPr sz="2000" b="1"/>
            </a:lvl3pPr>
            <a:lvl4pPr marL="1535993" indent="0">
              <a:buNone/>
              <a:defRPr sz="1800" b="1"/>
            </a:lvl4pPr>
            <a:lvl5pPr marL="2047990" indent="0">
              <a:buNone/>
              <a:defRPr sz="1800" b="1"/>
            </a:lvl5pPr>
            <a:lvl6pPr marL="2559988" indent="0">
              <a:buNone/>
              <a:defRPr sz="1800" b="1"/>
            </a:lvl6pPr>
            <a:lvl7pPr marL="3071986" indent="0">
              <a:buNone/>
              <a:defRPr sz="1800" b="1"/>
            </a:lvl7pPr>
            <a:lvl8pPr marL="3583983" indent="0">
              <a:buNone/>
              <a:defRPr sz="1800" b="1"/>
            </a:lvl8pPr>
            <a:lvl9pPr marL="4095980" indent="0">
              <a:buNone/>
              <a:defRPr sz="18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98" indent="0">
              <a:buNone/>
              <a:defRPr sz="2200" b="1"/>
            </a:lvl2pPr>
            <a:lvl3pPr marL="1023995" indent="0">
              <a:buNone/>
              <a:defRPr sz="2000" b="1"/>
            </a:lvl3pPr>
            <a:lvl4pPr marL="1535993" indent="0">
              <a:buNone/>
              <a:defRPr sz="1800" b="1"/>
            </a:lvl4pPr>
            <a:lvl5pPr marL="2047990" indent="0">
              <a:buNone/>
              <a:defRPr sz="1800" b="1"/>
            </a:lvl5pPr>
            <a:lvl6pPr marL="2559988" indent="0">
              <a:buNone/>
              <a:defRPr sz="1800" b="1"/>
            </a:lvl6pPr>
            <a:lvl7pPr marL="3071986" indent="0">
              <a:buNone/>
              <a:defRPr sz="1800" b="1"/>
            </a:lvl7pPr>
            <a:lvl8pPr marL="3583983" indent="0">
              <a:buNone/>
              <a:defRPr sz="1800" b="1"/>
            </a:lvl8pPr>
            <a:lvl9pPr marL="4095980" indent="0">
              <a:buNone/>
              <a:defRPr sz="18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16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50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68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511998" indent="0">
              <a:buNone/>
              <a:defRPr sz="1300"/>
            </a:lvl2pPr>
            <a:lvl3pPr marL="1023995" indent="0">
              <a:buNone/>
              <a:defRPr sz="1100"/>
            </a:lvl3pPr>
            <a:lvl4pPr marL="1535993" indent="0">
              <a:buNone/>
              <a:defRPr sz="1000"/>
            </a:lvl4pPr>
            <a:lvl5pPr marL="2047990" indent="0">
              <a:buNone/>
              <a:defRPr sz="1000"/>
            </a:lvl5pPr>
            <a:lvl6pPr marL="2559988" indent="0">
              <a:buNone/>
              <a:defRPr sz="1000"/>
            </a:lvl6pPr>
            <a:lvl7pPr marL="3071986" indent="0">
              <a:buNone/>
              <a:defRPr sz="1000"/>
            </a:lvl7pPr>
            <a:lvl8pPr marL="3583983" indent="0">
              <a:buNone/>
              <a:defRPr sz="1000"/>
            </a:lvl8pPr>
            <a:lvl9pPr marL="409598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55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1998" indent="0">
              <a:buNone/>
              <a:defRPr sz="3100"/>
            </a:lvl2pPr>
            <a:lvl3pPr marL="1023995" indent="0">
              <a:buNone/>
              <a:defRPr sz="2700"/>
            </a:lvl3pPr>
            <a:lvl4pPr marL="1535993" indent="0">
              <a:buNone/>
              <a:defRPr sz="2200"/>
            </a:lvl4pPr>
            <a:lvl5pPr marL="2047990" indent="0">
              <a:buNone/>
              <a:defRPr sz="2200"/>
            </a:lvl5pPr>
            <a:lvl6pPr marL="2559988" indent="0">
              <a:buNone/>
              <a:defRPr sz="2200"/>
            </a:lvl6pPr>
            <a:lvl7pPr marL="3071986" indent="0">
              <a:buNone/>
              <a:defRPr sz="2200"/>
            </a:lvl7pPr>
            <a:lvl8pPr marL="3583983" indent="0">
              <a:buNone/>
              <a:defRPr sz="2200"/>
            </a:lvl8pPr>
            <a:lvl9pPr marL="4095980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511998" indent="0">
              <a:buNone/>
              <a:defRPr sz="1300"/>
            </a:lvl2pPr>
            <a:lvl3pPr marL="1023995" indent="0">
              <a:buNone/>
              <a:defRPr sz="1100"/>
            </a:lvl3pPr>
            <a:lvl4pPr marL="1535993" indent="0">
              <a:buNone/>
              <a:defRPr sz="1000"/>
            </a:lvl4pPr>
            <a:lvl5pPr marL="2047990" indent="0">
              <a:buNone/>
              <a:defRPr sz="1000"/>
            </a:lvl5pPr>
            <a:lvl6pPr marL="2559988" indent="0">
              <a:buNone/>
              <a:defRPr sz="1000"/>
            </a:lvl6pPr>
            <a:lvl7pPr marL="3071986" indent="0">
              <a:buNone/>
              <a:defRPr sz="1000"/>
            </a:lvl7pPr>
            <a:lvl8pPr marL="3583983" indent="0">
              <a:buNone/>
              <a:defRPr sz="1000"/>
            </a:lvl8pPr>
            <a:lvl9pPr marL="409598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7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16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00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324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120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304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253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5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14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370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540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323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0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0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4" indent="0">
              <a:buNone/>
              <a:defRPr sz="1800" b="1"/>
            </a:lvl3pPr>
            <a:lvl4pPr marL="1371051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2" indent="0">
              <a:buNone/>
              <a:defRPr sz="1600" b="1"/>
            </a:lvl7pPr>
            <a:lvl8pPr marL="3199119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4" indent="0">
              <a:buNone/>
              <a:defRPr sz="1800" b="1"/>
            </a:lvl3pPr>
            <a:lvl4pPr marL="1371051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2" indent="0">
              <a:buNone/>
              <a:defRPr sz="1600" b="1"/>
            </a:lvl7pPr>
            <a:lvl8pPr marL="3199119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6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2" indent="0">
              <a:buNone/>
              <a:defRPr sz="900"/>
            </a:lvl7pPr>
            <a:lvl8pPr marL="3199119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7" indent="0">
              <a:buNone/>
              <a:defRPr sz="2800"/>
            </a:lvl2pPr>
            <a:lvl3pPr marL="914034" indent="0">
              <a:buNone/>
              <a:defRPr sz="2400"/>
            </a:lvl3pPr>
            <a:lvl4pPr marL="1371051" indent="0">
              <a:buNone/>
              <a:defRPr sz="2000"/>
            </a:lvl4pPr>
            <a:lvl5pPr marL="1828068" indent="0">
              <a:buNone/>
              <a:defRPr sz="2000"/>
            </a:lvl5pPr>
            <a:lvl6pPr marL="2285085" indent="0">
              <a:buNone/>
              <a:defRPr sz="2000"/>
            </a:lvl6pPr>
            <a:lvl7pPr marL="2742102" indent="0">
              <a:buNone/>
              <a:defRPr sz="2000"/>
            </a:lvl7pPr>
            <a:lvl8pPr marL="3199119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2" indent="0">
              <a:buNone/>
              <a:defRPr sz="900"/>
            </a:lvl7pPr>
            <a:lvl8pPr marL="3199119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C232-1263-4046-BA38-E37D99181ED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3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7"/>
            <a:fld id="{850EC232-1263-4046-BA38-E37D99181ED8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 defTabSz="457017"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7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7"/>
            <a:fld id="{C2798CA0-3BA8-3A4B-9599-11BE2F7F585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 defTabSz="457017"/>
              <a:t>‹#›</a:t>
            </a:fld>
            <a:endParaRPr lang="it-IT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83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0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4570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3" indent="-285636" algn="l" defTabSz="4570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2" indent="-228510" algn="l" defTabSz="4570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59" indent="-228510" algn="l" defTabSz="4570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10" algn="l" defTabSz="4570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6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5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2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9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7"/>
            <a:fld id="{850EC232-1263-4046-BA38-E37D99181ED8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 defTabSz="457017"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7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7"/>
            <a:fld id="{C2798CA0-3BA8-3A4B-9599-11BE2F7F585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 defTabSz="457017"/>
              <a:t>‹#›</a:t>
            </a:fld>
            <a:endParaRPr lang="it-IT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0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4570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3" indent="-285636" algn="l" defTabSz="4570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2" indent="-228510" algn="l" defTabSz="4570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59" indent="-228510" algn="l" defTabSz="4570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10" algn="l" defTabSz="4570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6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10" algn="l" defTabSz="4570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5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2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9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457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2399" tIns="51200" rIns="102399" bIns="5120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2399" tIns="51200" rIns="102399" bIns="5120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2399" tIns="51200" rIns="102399" bIns="512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8"/>
            <a:fld id="{850EC232-1263-4046-BA38-E37D99181ED8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 defTabSz="511998"/>
              <a:t>24/11/2014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2399" tIns="51200" rIns="102399" bIns="512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2399" tIns="51200" rIns="102399" bIns="512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8"/>
            <a:fld id="{C2798CA0-3BA8-3A4B-9599-11BE2F7F585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 defTabSz="511998"/>
              <a:t>‹#›</a:t>
            </a:fld>
            <a:endParaRPr lang="it-IT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1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99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998" indent="-383998" algn="l" defTabSz="51199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996" indent="-319999" algn="l" defTabSz="51199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94" indent="-255999" algn="l" defTabSz="51199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992" indent="-255999" algn="l" defTabSz="51199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89" indent="-255999" algn="l" defTabSz="51199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86" indent="-255999" algn="l" defTabSz="51199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984" indent="-255999" algn="l" defTabSz="51199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982" indent="-255999" algn="l" defTabSz="51199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979" indent="-255999" algn="l" defTabSz="51199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98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95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93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90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88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86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983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980" algn="l" defTabSz="511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0EC232-1263-4046-BA38-E37D99181ED8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200"/>
              <a:t>11/24/2014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2798CA0-3BA8-3A4B-9599-11BE2F7F585B}" type="slidenum">
              <a:rPr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086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0.emf"/><Relationship Id="rId7" Type="http://schemas.openxmlformats.org/officeDocument/2006/relationships/chart" Target="../charts/chart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image" Target="../media/image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7" y="1354364"/>
            <a:ext cx="1561785" cy="60708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1963" y="2161841"/>
            <a:ext cx="8009967" cy="1679763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>
                <a:solidFill>
                  <a:srgbClr val="009DD9"/>
                </a:solidFill>
              </a:rPr>
              <a:t>DIGITAL SHOPPING </a:t>
            </a:r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2309" y="3795391"/>
            <a:ext cx="4517466" cy="494892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200" dirty="0">
                <a:solidFill>
                  <a:srgbClr val="009DD9"/>
                </a:solidFill>
              </a:rPr>
              <a:t>Giovanni Fantasia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35400" y="4624243"/>
            <a:ext cx="4517466" cy="494892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9DD9"/>
                </a:solidFill>
              </a:rPr>
              <a:t>Roma, 26 </a:t>
            </a:r>
            <a:r>
              <a:rPr lang="en-US" sz="2000" dirty="0" err="1">
                <a:solidFill>
                  <a:srgbClr val="009DD9"/>
                </a:solidFill>
              </a:rPr>
              <a:t>novembre</a:t>
            </a:r>
            <a:r>
              <a:rPr lang="en-US" sz="2000" dirty="0">
                <a:solidFill>
                  <a:srgbClr val="009DD9"/>
                </a:solidFill>
              </a:rPr>
              <a:t> 2014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4097"/>
            <a:ext cx="4546600" cy="36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485" y="-91807"/>
            <a:ext cx="7011391" cy="70457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1608" y="-91807"/>
            <a:ext cx="330198" cy="704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701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299" y="-27384"/>
            <a:ext cx="2751381" cy="107718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91404" tIns="45702" rIns="91404" bIns="45702" rtlCol="0">
            <a:spAutoFit/>
          </a:bodyPr>
          <a:lstStyle/>
          <a:p>
            <a:pPr defTabSz="457017"/>
            <a:r>
              <a:rPr lang="it-IT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</a:t>
            </a:r>
            <a:r>
              <a:rPr lang="it-I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Benedetto XVI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07511" y="2065006"/>
            <a:ext cx="3024335" cy="259675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>
                <a:solidFill>
                  <a:srgbClr val="009DD9"/>
                </a:solidFill>
              </a:rPr>
              <a:t>QUALCOSA </a:t>
            </a:r>
            <a:br>
              <a:rPr lang="en-US" sz="3600" dirty="0">
                <a:solidFill>
                  <a:srgbClr val="009DD9"/>
                </a:solidFill>
              </a:rPr>
            </a:br>
            <a:r>
              <a:rPr lang="en-US" sz="3600" dirty="0">
                <a:solidFill>
                  <a:srgbClr val="009DD9"/>
                </a:solidFill>
              </a:rPr>
              <a:t>E’ </a:t>
            </a:r>
            <a:r>
              <a:rPr lang="en-US" sz="3600" dirty="0" smtClean="0">
                <a:solidFill>
                  <a:srgbClr val="009DD9"/>
                </a:solidFill>
              </a:rPr>
              <a:t>CAMBIATO</a:t>
            </a:r>
            <a:endParaRPr lang="en-US" sz="3000" dirty="0">
              <a:solidFill>
                <a:srgbClr val="009DD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1299" y="3431901"/>
            <a:ext cx="2751381" cy="107718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91404" tIns="45702" rIns="91404" bIns="45702" rtlCol="0">
            <a:spAutoFit/>
          </a:bodyPr>
          <a:lstStyle/>
          <a:p>
            <a:pPr defTabSz="457017"/>
            <a:r>
              <a:rPr lang="it-IT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</a:t>
            </a:r>
            <a:r>
              <a:rPr lang="it-I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Francesco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1749" y="3262489"/>
            <a:ext cx="7230533" cy="197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7017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221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96" y="3081966"/>
            <a:ext cx="1029065" cy="1071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06" y="2840657"/>
            <a:ext cx="1629354" cy="1629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6" y="2133444"/>
            <a:ext cx="3422721" cy="352780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1892" y="349645"/>
            <a:ext cx="7798655" cy="576083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000" dirty="0">
                <a:solidFill>
                  <a:srgbClr val="009DD9"/>
                </a:solidFill>
              </a:rPr>
              <a:t>THE DIGITAL (R)EVOLUTION!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2674" y="5791113"/>
            <a:ext cx="2683412" cy="576083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000" b="1" dirty="0"/>
              <a:t>G-LOCAL CHANGES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27133" y="5791113"/>
            <a:ext cx="3173273" cy="576083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000" b="1" dirty="0"/>
              <a:t>COMMERCE EVOLUTION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8781" y="5588159"/>
            <a:ext cx="2376264" cy="327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4958201" y="6203535"/>
            <a:ext cx="2376264" cy="327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4328644" y="1628800"/>
            <a:ext cx="4753030" cy="3744416"/>
            <a:chOff x="4328644" y="1628800"/>
            <a:chExt cx="4753030" cy="37444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8644" y="1628800"/>
              <a:ext cx="4487869" cy="367319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452320" y="4941168"/>
              <a:ext cx="1629354" cy="413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it-IT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7555493" y="4942104"/>
              <a:ext cx="1120963" cy="431112"/>
            </a:xfrm>
            <a:prstGeom prst="rect">
              <a:avLst/>
            </a:prstGeom>
          </p:spPr>
          <p:txBody>
            <a:bodyPr vert="horz" lIns="91404" tIns="45702" rIns="91404" bIns="45702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REAL-TIME </a:t>
              </a:r>
            </a:p>
            <a:p>
              <a:pPr algn="l">
                <a:lnSpc>
                  <a:spcPct val="800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SHOPPING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200" y="7"/>
            <a:ext cx="300535" cy="4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0" y="1924061"/>
            <a:ext cx="4269181" cy="4169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8" y="1916832"/>
            <a:ext cx="4362403" cy="41764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620669"/>
            <a:ext cx="8784976" cy="576083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200" dirty="0">
                <a:solidFill>
                  <a:srgbClr val="009DD9"/>
                </a:solidFill>
              </a:rPr>
              <a:t>L’INFO-COMMERCE È RILEVANTE NELLA DECISIONE DI ACQUISTO IN EUROPA COME IN ITALIA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890" y="6353773"/>
            <a:ext cx="4479141" cy="327335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200" dirty="0" err="1">
                <a:solidFill>
                  <a:srgbClr val="009DD9"/>
                </a:solidFill>
              </a:rPr>
              <a:t>Fonte</a:t>
            </a:r>
            <a:r>
              <a:rPr lang="en-US" sz="1200" dirty="0">
                <a:solidFill>
                  <a:srgbClr val="009DD9"/>
                </a:solidFill>
              </a:rPr>
              <a:t>:  Nielsen Global Survey of E-commerce, </a:t>
            </a:r>
            <a:r>
              <a:rPr lang="en-US" sz="1200" dirty="0" err="1">
                <a:solidFill>
                  <a:srgbClr val="009DD9"/>
                </a:solidFill>
              </a:rPr>
              <a:t>agosto</a:t>
            </a:r>
            <a:r>
              <a:rPr lang="en-US" sz="1200" dirty="0">
                <a:solidFill>
                  <a:srgbClr val="009DD9"/>
                </a:solidFill>
              </a:rPr>
              <a:t> 2014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200" y="7"/>
            <a:ext cx="300535" cy="4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38069" y="941097"/>
            <a:ext cx="7798655" cy="576083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1200" dirty="0">
              <a:solidFill>
                <a:prstClr val="white">
                  <a:lumMod val="85000"/>
                </a:prstClr>
              </a:solidFill>
              <a:cs typeface="Calibri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21891" y="293197"/>
            <a:ext cx="8083311" cy="1038891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200" dirty="0">
                <a:solidFill>
                  <a:srgbClr val="009DD9"/>
                </a:solidFill>
              </a:rPr>
              <a:t>L’EVOLUZIONE DELLA MULTICANALITÀ: </a:t>
            </a:r>
          </a:p>
          <a:p>
            <a:pPr algn="l">
              <a:lnSpc>
                <a:spcPct val="80000"/>
              </a:lnSpc>
            </a:pPr>
            <a:r>
              <a:rPr lang="en-US" sz="3200" dirty="0">
                <a:solidFill>
                  <a:srgbClr val="009DD9"/>
                </a:solidFill>
              </a:rPr>
              <a:t>DALL’INFO-COMMERCE ALLO SHOWROOMING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0192" y="4653136"/>
            <a:ext cx="2160240" cy="859232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600" dirty="0">
                <a:solidFill>
                  <a:prstClr val="white"/>
                </a:solidFill>
              </a:rPr>
              <a:t>% </a:t>
            </a:r>
            <a:r>
              <a:rPr lang="en-US" sz="1600" dirty="0" err="1">
                <a:solidFill>
                  <a:prstClr val="white"/>
                </a:solidFill>
              </a:rPr>
              <a:t>rispondenti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molto </a:t>
            </a:r>
            <a:r>
              <a:rPr lang="en-US" sz="1600" dirty="0">
                <a:solidFill>
                  <a:prstClr val="white"/>
                </a:solidFill>
              </a:rPr>
              <a:t>d’accordo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6309328"/>
            <a:ext cx="4536504" cy="281761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009DD9"/>
                </a:solidFill>
              </a:rPr>
              <a:t>Fonte: </a:t>
            </a:r>
            <a:r>
              <a:rPr lang="en-US" sz="1200" dirty="0" smtClean="0">
                <a:solidFill>
                  <a:srgbClr val="009DD9"/>
                </a:solidFill>
              </a:rPr>
              <a:t>Nielsen</a:t>
            </a:r>
            <a:r>
              <a:rPr lang="en-US" sz="1200" dirty="0">
                <a:solidFill>
                  <a:srgbClr val="009DD9"/>
                </a:solidFill>
              </a:rPr>
              <a:t>, Osservatorio </a:t>
            </a:r>
            <a:r>
              <a:rPr lang="en-US" sz="1200" dirty="0" err="1">
                <a:solidFill>
                  <a:srgbClr val="009DD9"/>
                </a:solidFill>
              </a:rPr>
              <a:t>Multicanalità</a:t>
            </a:r>
            <a:r>
              <a:rPr lang="en-US" sz="1200" dirty="0">
                <a:solidFill>
                  <a:srgbClr val="009DD9"/>
                </a:solidFill>
              </a:rPr>
              <a:t> 2014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8" y="1844824"/>
            <a:ext cx="4953000" cy="3979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213151"/>
            <a:ext cx="3024336" cy="2295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200" y="7"/>
            <a:ext cx="300535" cy="4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xmlns:p14="http://schemas.microsoft.com/office/powerpoint/2010/main"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38069" y="941097"/>
            <a:ext cx="7798655" cy="576083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1200" dirty="0">
              <a:solidFill>
                <a:prstClr val="white">
                  <a:lumMod val="85000"/>
                </a:prstClr>
              </a:solidFill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892" y="260656"/>
            <a:ext cx="7798655" cy="546297"/>
          </a:xfrm>
          <a:prstGeom prst="rect">
            <a:avLst/>
          </a:prstGeom>
        </p:spPr>
        <p:txBody>
          <a:bodyPr vert="horz" lIns="91404" tIns="45702" rIns="91404" bIns="4570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200" dirty="0">
                <a:solidFill>
                  <a:srgbClr val="009DD9"/>
                </a:solidFill>
              </a:rPr>
              <a:t>SE CI CHIEDIAMO SE BISOGNA INVESTIRE SULL’E-COMMERCE…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08" y="47688"/>
            <a:ext cx="2534590" cy="7269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53" y="47688"/>
            <a:ext cx="2534590" cy="7269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51" y="47688"/>
            <a:ext cx="2534590" cy="7269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97" y="1556792"/>
            <a:ext cx="4295787" cy="2160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54504" y="2292650"/>
            <a:ext cx="2019300" cy="2926305"/>
            <a:chOff x="6154504" y="1029451"/>
            <a:chExt cx="2019300" cy="26789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4504" y="1422400"/>
              <a:ext cx="2019300" cy="228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3802" y="1029451"/>
              <a:ext cx="1896772" cy="311189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920041" y="6351621"/>
            <a:ext cx="2571853" cy="327335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009DD9"/>
                </a:solidFill>
              </a:rPr>
              <a:t>Fonte: Nielsen, Panel </a:t>
            </a:r>
            <a:r>
              <a:rPr lang="en-US" sz="1200" dirty="0" err="1">
                <a:solidFill>
                  <a:srgbClr val="009DD9"/>
                </a:solidFill>
              </a:rPr>
              <a:t>Homescan</a:t>
            </a:r>
            <a:r>
              <a:rPr lang="en-US" sz="1200" dirty="0">
                <a:solidFill>
                  <a:srgbClr val="009DD9"/>
                </a:solidFill>
              </a:rPr>
              <a:t> 2013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200" y="7"/>
            <a:ext cx="300535" cy="4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1877" y="349644"/>
            <a:ext cx="7966993" cy="576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rgbClr val="009DD9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5949280"/>
            <a:ext cx="3552894" cy="501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200" dirty="0" err="1" smtClean="0">
                <a:solidFill>
                  <a:srgbClr val="009DD9"/>
                </a:solidFill>
                <a:latin typeface="Calibri"/>
              </a:rPr>
              <a:t>Fonte</a:t>
            </a:r>
            <a:r>
              <a:rPr lang="en-US" sz="1200" dirty="0" smtClean="0">
                <a:solidFill>
                  <a:srgbClr val="009DD9"/>
                </a:solidFill>
                <a:latin typeface="Calibri"/>
              </a:rPr>
              <a:t>:  Nielsen, </a:t>
            </a:r>
            <a:r>
              <a:rPr lang="en-US" sz="1200" dirty="0" err="1" smtClean="0">
                <a:solidFill>
                  <a:srgbClr val="009DD9"/>
                </a:solidFill>
                <a:latin typeface="Calibri"/>
              </a:rPr>
              <a:t>Osservatorio</a:t>
            </a:r>
            <a:r>
              <a:rPr lang="en-US" sz="1200" dirty="0" smtClean="0">
                <a:solidFill>
                  <a:srgbClr val="009DD9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009DD9"/>
                </a:solidFill>
                <a:latin typeface="Calibri"/>
              </a:rPr>
              <a:t>Multicanalità</a:t>
            </a:r>
            <a:r>
              <a:rPr lang="en-US" sz="1200" dirty="0" smtClean="0">
                <a:solidFill>
                  <a:srgbClr val="009DD9"/>
                </a:solidFill>
                <a:latin typeface="Calibri"/>
              </a:rPr>
              <a:t> 2014</a:t>
            </a:r>
            <a:endParaRPr lang="en-US" sz="1200" dirty="0">
              <a:solidFill>
                <a:srgbClr val="009DD9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06798"/>
            <a:ext cx="7344570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9DD9"/>
                </a:solidFill>
              </a:rPr>
              <a:t>L’INFLUENZA DEL DIGITALE VA CONSIDERATA SERIAMENTE GIA’ DA… IERI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9554" y="1412776"/>
            <a:ext cx="7532846" cy="4494297"/>
            <a:chOff x="1549147" y="1238959"/>
            <a:chExt cx="6071264" cy="36222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2080" y="1844824"/>
              <a:ext cx="2298700" cy="105410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5309011" y="3140968"/>
              <a:ext cx="2311400" cy="1078621"/>
              <a:chOff x="5370384" y="2512486"/>
              <a:chExt cx="2311400" cy="11176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0384" y="2512486"/>
                <a:ext cx="2311400" cy="11176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663194" y="3307742"/>
                <a:ext cx="1018590" cy="27106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it-IT" sz="1100" b="1" dirty="0" smtClean="0">
                    <a:solidFill>
                      <a:prstClr val="white"/>
                    </a:solidFill>
                    <a:latin typeface="Calibri"/>
                  </a:rPr>
                  <a:t>INTELLIGENTE</a:t>
                </a:r>
                <a:endParaRPr lang="it-IT" sz="11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1156" y="2015067"/>
              <a:ext cx="2733402" cy="26380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4384" y="2116675"/>
              <a:ext cx="1312324" cy="6741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2040" y="4293096"/>
              <a:ext cx="2343150" cy="568141"/>
            </a:xfrm>
            <a:prstGeom prst="rect">
              <a:avLst/>
            </a:prstGeom>
          </p:spPr>
        </p:pic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3779876"/>
                </p:ext>
              </p:extLst>
            </p:nvPr>
          </p:nvGraphicFramePr>
          <p:xfrm>
            <a:off x="1549147" y="1666543"/>
            <a:ext cx="5187829" cy="3123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7386" y="1238959"/>
              <a:ext cx="2520950" cy="9036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51525" y="2564904"/>
              <a:ext cx="944811" cy="26161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it-IT" sz="1100" b="1" dirty="0" smtClean="0">
                  <a:solidFill>
                    <a:prstClr val="white"/>
                  </a:solidFill>
                  <a:latin typeface="Calibri"/>
                </a:rPr>
                <a:t>ESIGENTE</a:t>
              </a:r>
              <a:endParaRPr lang="it-IT" sz="11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200" y="7"/>
            <a:ext cx="300535" cy="4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xmlns:p14="http://schemas.microsoft.com/office/powerpoint/2010/main"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418" y="1589923"/>
            <a:ext cx="8392317" cy="2487159"/>
            <a:chOff x="313407" y="1320017"/>
            <a:chExt cx="6781802" cy="1865369"/>
          </a:xfrm>
        </p:grpSpPr>
        <p:sp>
          <p:nvSpPr>
            <p:cNvPr id="16" name="Freeform 15"/>
            <p:cNvSpPr/>
            <p:nvPr/>
          </p:nvSpPr>
          <p:spPr>
            <a:xfrm>
              <a:off x="711342" y="1320017"/>
              <a:ext cx="6383867" cy="1681658"/>
            </a:xfrm>
            <a:custGeom>
              <a:avLst/>
              <a:gdLst>
                <a:gd name="connsiteX0" fmla="*/ 0 w 7124700"/>
                <a:gd name="connsiteY0" fmla="*/ 2124039 h 2124039"/>
                <a:gd name="connsiteX1" fmla="*/ 1206500 w 7124700"/>
                <a:gd name="connsiteY1" fmla="*/ 561939 h 2124039"/>
                <a:gd name="connsiteX2" fmla="*/ 2679700 w 7124700"/>
                <a:gd name="connsiteY2" fmla="*/ 1908139 h 2124039"/>
                <a:gd name="connsiteX3" fmla="*/ 4165600 w 7124700"/>
                <a:gd name="connsiteY3" fmla="*/ 955639 h 2124039"/>
                <a:gd name="connsiteX4" fmla="*/ 5702300 w 7124700"/>
                <a:gd name="connsiteY4" fmla="*/ 1057239 h 2124039"/>
                <a:gd name="connsiteX5" fmla="*/ 5753100 w 7124700"/>
                <a:gd name="connsiteY5" fmla="*/ 28539 h 2124039"/>
                <a:gd name="connsiteX6" fmla="*/ 4292600 w 7124700"/>
                <a:gd name="connsiteY6" fmla="*/ 409539 h 2124039"/>
                <a:gd name="connsiteX7" fmla="*/ 5638800 w 7124700"/>
                <a:gd name="connsiteY7" fmla="*/ 1679539 h 2124039"/>
                <a:gd name="connsiteX8" fmla="*/ 7124700 w 7124700"/>
                <a:gd name="connsiteY8" fmla="*/ 1679539 h 2124039"/>
                <a:gd name="connsiteX9" fmla="*/ 7124700 w 7124700"/>
                <a:gd name="connsiteY9" fmla="*/ 1679539 h 2124039"/>
                <a:gd name="connsiteX0" fmla="*/ 0 w 7124700"/>
                <a:gd name="connsiteY0" fmla="*/ 2124039 h 2124039"/>
                <a:gd name="connsiteX1" fmla="*/ 1135456 w 7124700"/>
                <a:gd name="connsiteY1" fmla="*/ 582536 h 2124039"/>
                <a:gd name="connsiteX2" fmla="*/ 2679700 w 7124700"/>
                <a:gd name="connsiteY2" fmla="*/ 1908139 h 2124039"/>
                <a:gd name="connsiteX3" fmla="*/ 4165600 w 7124700"/>
                <a:gd name="connsiteY3" fmla="*/ 955639 h 2124039"/>
                <a:gd name="connsiteX4" fmla="*/ 5702300 w 7124700"/>
                <a:gd name="connsiteY4" fmla="*/ 1057239 h 2124039"/>
                <a:gd name="connsiteX5" fmla="*/ 5753100 w 7124700"/>
                <a:gd name="connsiteY5" fmla="*/ 28539 h 2124039"/>
                <a:gd name="connsiteX6" fmla="*/ 4292600 w 7124700"/>
                <a:gd name="connsiteY6" fmla="*/ 409539 h 2124039"/>
                <a:gd name="connsiteX7" fmla="*/ 5638800 w 7124700"/>
                <a:gd name="connsiteY7" fmla="*/ 1679539 h 2124039"/>
                <a:gd name="connsiteX8" fmla="*/ 7124700 w 7124700"/>
                <a:gd name="connsiteY8" fmla="*/ 1679539 h 2124039"/>
                <a:gd name="connsiteX9" fmla="*/ 7124700 w 7124700"/>
                <a:gd name="connsiteY9" fmla="*/ 1679539 h 2124039"/>
                <a:gd name="connsiteX0" fmla="*/ 0 w 7114550"/>
                <a:gd name="connsiteY0" fmla="*/ 1732701 h 1911304"/>
                <a:gd name="connsiteX1" fmla="*/ 1125306 w 7114550"/>
                <a:gd name="connsiteY1" fmla="*/ 582536 h 1911304"/>
                <a:gd name="connsiteX2" fmla="*/ 2669550 w 7114550"/>
                <a:gd name="connsiteY2" fmla="*/ 1908139 h 1911304"/>
                <a:gd name="connsiteX3" fmla="*/ 4155450 w 7114550"/>
                <a:gd name="connsiteY3" fmla="*/ 955639 h 1911304"/>
                <a:gd name="connsiteX4" fmla="*/ 5692150 w 7114550"/>
                <a:gd name="connsiteY4" fmla="*/ 1057239 h 1911304"/>
                <a:gd name="connsiteX5" fmla="*/ 5742950 w 7114550"/>
                <a:gd name="connsiteY5" fmla="*/ 28539 h 1911304"/>
                <a:gd name="connsiteX6" fmla="*/ 4282450 w 7114550"/>
                <a:gd name="connsiteY6" fmla="*/ 409539 h 1911304"/>
                <a:gd name="connsiteX7" fmla="*/ 5628650 w 7114550"/>
                <a:gd name="connsiteY7" fmla="*/ 1679539 h 1911304"/>
                <a:gd name="connsiteX8" fmla="*/ 7114550 w 7114550"/>
                <a:gd name="connsiteY8" fmla="*/ 1679539 h 1911304"/>
                <a:gd name="connsiteX9" fmla="*/ 7114550 w 7114550"/>
                <a:gd name="connsiteY9" fmla="*/ 1679539 h 1911304"/>
                <a:gd name="connsiteX0" fmla="*/ 0 w 7114550"/>
                <a:gd name="connsiteY0" fmla="*/ 1732701 h 1911304"/>
                <a:gd name="connsiteX1" fmla="*/ 1125306 w 7114550"/>
                <a:gd name="connsiteY1" fmla="*/ 582536 h 1911304"/>
                <a:gd name="connsiteX2" fmla="*/ 2669550 w 7114550"/>
                <a:gd name="connsiteY2" fmla="*/ 1908139 h 1911304"/>
                <a:gd name="connsiteX3" fmla="*/ 4155450 w 7114550"/>
                <a:gd name="connsiteY3" fmla="*/ 955639 h 1911304"/>
                <a:gd name="connsiteX4" fmla="*/ 5692150 w 7114550"/>
                <a:gd name="connsiteY4" fmla="*/ 1057239 h 1911304"/>
                <a:gd name="connsiteX5" fmla="*/ 5742950 w 7114550"/>
                <a:gd name="connsiteY5" fmla="*/ 28539 h 1911304"/>
                <a:gd name="connsiteX6" fmla="*/ 4282450 w 7114550"/>
                <a:gd name="connsiteY6" fmla="*/ 409539 h 1911304"/>
                <a:gd name="connsiteX7" fmla="*/ 5628650 w 7114550"/>
                <a:gd name="connsiteY7" fmla="*/ 1679539 h 1911304"/>
                <a:gd name="connsiteX8" fmla="*/ 7114550 w 7114550"/>
                <a:gd name="connsiteY8" fmla="*/ 1679539 h 1911304"/>
                <a:gd name="connsiteX9" fmla="*/ 7114550 w 7114550"/>
                <a:gd name="connsiteY9" fmla="*/ 1679539 h 1911304"/>
                <a:gd name="connsiteX0" fmla="*/ 0 w 7114550"/>
                <a:gd name="connsiteY0" fmla="*/ 1732701 h 1773613"/>
                <a:gd name="connsiteX1" fmla="*/ 1125306 w 7114550"/>
                <a:gd name="connsiteY1" fmla="*/ 582536 h 1773613"/>
                <a:gd name="connsiteX2" fmla="*/ 2994324 w 7114550"/>
                <a:gd name="connsiteY2" fmla="*/ 1743365 h 1773613"/>
                <a:gd name="connsiteX3" fmla="*/ 4155450 w 7114550"/>
                <a:gd name="connsiteY3" fmla="*/ 955639 h 1773613"/>
                <a:gd name="connsiteX4" fmla="*/ 5692150 w 7114550"/>
                <a:gd name="connsiteY4" fmla="*/ 1057239 h 1773613"/>
                <a:gd name="connsiteX5" fmla="*/ 5742950 w 7114550"/>
                <a:gd name="connsiteY5" fmla="*/ 28539 h 1773613"/>
                <a:gd name="connsiteX6" fmla="*/ 4282450 w 7114550"/>
                <a:gd name="connsiteY6" fmla="*/ 409539 h 1773613"/>
                <a:gd name="connsiteX7" fmla="*/ 5628650 w 7114550"/>
                <a:gd name="connsiteY7" fmla="*/ 1679539 h 1773613"/>
                <a:gd name="connsiteX8" fmla="*/ 7114550 w 7114550"/>
                <a:gd name="connsiteY8" fmla="*/ 1679539 h 1773613"/>
                <a:gd name="connsiteX9" fmla="*/ 7114550 w 7114550"/>
                <a:gd name="connsiteY9" fmla="*/ 1679539 h 1773613"/>
                <a:gd name="connsiteX0" fmla="*/ 0 w 7114550"/>
                <a:gd name="connsiteY0" fmla="*/ 1732701 h 1773613"/>
                <a:gd name="connsiteX1" fmla="*/ 1125306 w 7114550"/>
                <a:gd name="connsiteY1" fmla="*/ 582536 h 1773613"/>
                <a:gd name="connsiteX2" fmla="*/ 2994324 w 7114550"/>
                <a:gd name="connsiteY2" fmla="*/ 1743365 h 1773613"/>
                <a:gd name="connsiteX3" fmla="*/ 4155450 w 7114550"/>
                <a:gd name="connsiteY3" fmla="*/ 955639 h 1773613"/>
                <a:gd name="connsiteX4" fmla="*/ 5692150 w 7114550"/>
                <a:gd name="connsiteY4" fmla="*/ 1057239 h 1773613"/>
                <a:gd name="connsiteX5" fmla="*/ 5742950 w 7114550"/>
                <a:gd name="connsiteY5" fmla="*/ 28539 h 1773613"/>
                <a:gd name="connsiteX6" fmla="*/ 4282450 w 7114550"/>
                <a:gd name="connsiteY6" fmla="*/ 409539 h 1773613"/>
                <a:gd name="connsiteX7" fmla="*/ 5628650 w 7114550"/>
                <a:gd name="connsiteY7" fmla="*/ 1679539 h 1773613"/>
                <a:gd name="connsiteX8" fmla="*/ 7114550 w 7114550"/>
                <a:gd name="connsiteY8" fmla="*/ 1679539 h 1773613"/>
                <a:gd name="connsiteX9" fmla="*/ 7114550 w 7114550"/>
                <a:gd name="connsiteY9" fmla="*/ 1679539 h 1773613"/>
                <a:gd name="connsiteX0" fmla="*/ 0 w 7114550"/>
                <a:gd name="connsiteY0" fmla="*/ 1732701 h 1773613"/>
                <a:gd name="connsiteX1" fmla="*/ 1125306 w 7114550"/>
                <a:gd name="connsiteY1" fmla="*/ 582536 h 1773613"/>
                <a:gd name="connsiteX2" fmla="*/ 2994324 w 7114550"/>
                <a:gd name="connsiteY2" fmla="*/ 1743365 h 1773613"/>
                <a:gd name="connsiteX3" fmla="*/ 4003213 w 7114550"/>
                <a:gd name="connsiteY3" fmla="*/ 955639 h 1773613"/>
                <a:gd name="connsiteX4" fmla="*/ 5692150 w 7114550"/>
                <a:gd name="connsiteY4" fmla="*/ 1057239 h 1773613"/>
                <a:gd name="connsiteX5" fmla="*/ 5742950 w 7114550"/>
                <a:gd name="connsiteY5" fmla="*/ 28539 h 1773613"/>
                <a:gd name="connsiteX6" fmla="*/ 4282450 w 7114550"/>
                <a:gd name="connsiteY6" fmla="*/ 409539 h 1773613"/>
                <a:gd name="connsiteX7" fmla="*/ 5628650 w 7114550"/>
                <a:gd name="connsiteY7" fmla="*/ 1679539 h 1773613"/>
                <a:gd name="connsiteX8" fmla="*/ 7114550 w 7114550"/>
                <a:gd name="connsiteY8" fmla="*/ 1679539 h 1773613"/>
                <a:gd name="connsiteX9" fmla="*/ 7114550 w 7114550"/>
                <a:gd name="connsiteY9" fmla="*/ 1679539 h 1773613"/>
                <a:gd name="connsiteX0" fmla="*/ 0 w 7114550"/>
                <a:gd name="connsiteY0" fmla="*/ 1727778 h 1768690"/>
                <a:gd name="connsiteX1" fmla="*/ 1125306 w 7114550"/>
                <a:gd name="connsiteY1" fmla="*/ 577613 h 1768690"/>
                <a:gd name="connsiteX2" fmla="*/ 2994324 w 7114550"/>
                <a:gd name="connsiteY2" fmla="*/ 1738442 h 1768690"/>
                <a:gd name="connsiteX3" fmla="*/ 4003213 w 7114550"/>
                <a:gd name="connsiteY3" fmla="*/ 950716 h 1768690"/>
                <a:gd name="connsiteX4" fmla="*/ 5722598 w 7114550"/>
                <a:gd name="connsiteY4" fmla="*/ 969930 h 1768690"/>
                <a:gd name="connsiteX5" fmla="*/ 5742950 w 7114550"/>
                <a:gd name="connsiteY5" fmla="*/ 23616 h 1768690"/>
                <a:gd name="connsiteX6" fmla="*/ 4282450 w 7114550"/>
                <a:gd name="connsiteY6" fmla="*/ 404616 h 1768690"/>
                <a:gd name="connsiteX7" fmla="*/ 5628650 w 7114550"/>
                <a:gd name="connsiteY7" fmla="*/ 1674616 h 1768690"/>
                <a:gd name="connsiteX8" fmla="*/ 7114550 w 7114550"/>
                <a:gd name="connsiteY8" fmla="*/ 1674616 h 1768690"/>
                <a:gd name="connsiteX9" fmla="*/ 7114550 w 7114550"/>
                <a:gd name="connsiteY9" fmla="*/ 1674616 h 1768690"/>
                <a:gd name="connsiteX0" fmla="*/ 0 w 7114550"/>
                <a:gd name="connsiteY0" fmla="*/ 1727778 h 1768690"/>
                <a:gd name="connsiteX1" fmla="*/ 1125306 w 7114550"/>
                <a:gd name="connsiteY1" fmla="*/ 577613 h 1768690"/>
                <a:gd name="connsiteX2" fmla="*/ 2994324 w 7114550"/>
                <a:gd name="connsiteY2" fmla="*/ 1738442 h 1768690"/>
                <a:gd name="connsiteX3" fmla="*/ 4003213 w 7114550"/>
                <a:gd name="connsiteY3" fmla="*/ 950716 h 1768690"/>
                <a:gd name="connsiteX4" fmla="*/ 5722598 w 7114550"/>
                <a:gd name="connsiteY4" fmla="*/ 969930 h 1768690"/>
                <a:gd name="connsiteX5" fmla="*/ 5742950 w 7114550"/>
                <a:gd name="connsiteY5" fmla="*/ 23616 h 1768690"/>
                <a:gd name="connsiteX6" fmla="*/ 4282450 w 7114550"/>
                <a:gd name="connsiteY6" fmla="*/ 404616 h 1768690"/>
                <a:gd name="connsiteX7" fmla="*/ 5628650 w 7114550"/>
                <a:gd name="connsiteY7" fmla="*/ 1674616 h 1768690"/>
                <a:gd name="connsiteX8" fmla="*/ 7114550 w 7114550"/>
                <a:gd name="connsiteY8" fmla="*/ 1674616 h 1768690"/>
                <a:gd name="connsiteX9" fmla="*/ 7114550 w 7114550"/>
                <a:gd name="connsiteY9" fmla="*/ 1674616 h 1768690"/>
                <a:gd name="connsiteX0" fmla="*/ 0 w 7114550"/>
                <a:gd name="connsiteY0" fmla="*/ 1721313 h 1762225"/>
                <a:gd name="connsiteX1" fmla="*/ 1125306 w 7114550"/>
                <a:gd name="connsiteY1" fmla="*/ 571148 h 1762225"/>
                <a:gd name="connsiteX2" fmla="*/ 2994324 w 7114550"/>
                <a:gd name="connsiteY2" fmla="*/ 1731977 h 1762225"/>
                <a:gd name="connsiteX3" fmla="*/ 4003213 w 7114550"/>
                <a:gd name="connsiteY3" fmla="*/ 944251 h 1762225"/>
                <a:gd name="connsiteX4" fmla="*/ 5874836 w 7114550"/>
                <a:gd name="connsiteY4" fmla="*/ 850183 h 1762225"/>
                <a:gd name="connsiteX5" fmla="*/ 5742950 w 7114550"/>
                <a:gd name="connsiteY5" fmla="*/ 17151 h 1762225"/>
                <a:gd name="connsiteX6" fmla="*/ 4282450 w 7114550"/>
                <a:gd name="connsiteY6" fmla="*/ 398151 h 1762225"/>
                <a:gd name="connsiteX7" fmla="*/ 5628650 w 7114550"/>
                <a:gd name="connsiteY7" fmla="*/ 1668151 h 1762225"/>
                <a:gd name="connsiteX8" fmla="*/ 7114550 w 7114550"/>
                <a:gd name="connsiteY8" fmla="*/ 1668151 h 1762225"/>
                <a:gd name="connsiteX9" fmla="*/ 7114550 w 7114550"/>
                <a:gd name="connsiteY9" fmla="*/ 1668151 h 1762225"/>
                <a:gd name="connsiteX0" fmla="*/ 0 w 7114550"/>
                <a:gd name="connsiteY0" fmla="*/ 1856654 h 1925029"/>
                <a:gd name="connsiteX1" fmla="*/ 1125306 w 7114550"/>
                <a:gd name="connsiteY1" fmla="*/ 706489 h 1925029"/>
                <a:gd name="connsiteX2" fmla="*/ 2994324 w 7114550"/>
                <a:gd name="connsiteY2" fmla="*/ 1867318 h 1925029"/>
                <a:gd name="connsiteX3" fmla="*/ 4003213 w 7114550"/>
                <a:gd name="connsiteY3" fmla="*/ 1079592 h 1925029"/>
                <a:gd name="connsiteX4" fmla="*/ 5874836 w 7114550"/>
                <a:gd name="connsiteY4" fmla="*/ 985524 h 1925029"/>
                <a:gd name="connsiteX5" fmla="*/ 5742950 w 7114550"/>
                <a:gd name="connsiteY5" fmla="*/ 152492 h 1925029"/>
                <a:gd name="connsiteX6" fmla="*/ 4505730 w 7114550"/>
                <a:gd name="connsiteY6" fmla="*/ 162751 h 1925029"/>
                <a:gd name="connsiteX7" fmla="*/ 5628650 w 7114550"/>
                <a:gd name="connsiteY7" fmla="*/ 1803492 h 1925029"/>
                <a:gd name="connsiteX8" fmla="*/ 7114550 w 7114550"/>
                <a:gd name="connsiteY8" fmla="*/ 1803492 h 1925029"/>
                <a:gd name="connsiteX9" fmla="*/ 7114550 w 7114550"/>
                <a:gd name="connsiteY9" fmla="*/ 1803492 h 1925029"/>
                <a:gd name="connsiteX0" fmla="*/ 0 w 7114550"/>
                <a:gd name="connsiteY0" fmla="*/ 1945002 h 2013376"/>
                <a:gd name="connsiteX1" fmla="*/ 1125306 w 7114550"/>
                <a:gd name="connsiteY1" fmla="*/ 794837 h 2013376"/>
                <a:gd name="connsiteX2" fmla="*/ 2994324 w 7114550"/>
                <a:gd name="connsiteY2" fmla="*/ 1955666 h 2013376"/>
                <a:gd name="connsiteX3" fmla="*/ 4003213 w 7114550"/>
                <a:gd name="connsiteY3" fmla="*/ 1167940 h 2013376"/>
                <a:gd name="connsiteX4" fmla="*/ 5874836 w 7114550"/>
                <a:gd name="connsiteY4" fmla="*/ 1073872 h 2013376"/>
                <a:gd name="connsiteX5" fmla="*/ 5742950 w 7114550"/>
                <a:gd name="connsiteY5" fmla="*/ 240840 h 2013376"/>
                <a:gd name="connsiteX6" fmla="*/ 4505730 w 7114550"/>
                <a:gd name="connsiteY6" fmla="*/ 251099 h 2013376"/>
                <a:gd name="connsiteX7" fmla="*/ 5628650 w 7114550"/>
                <a:gd name="connsiteY7" fmla="*/ 1891840 h 2013376"/>
                <a:gd name="connsiteX8" fmla="*/ 7114550 w 7114550"/>
                <a:gd name="connsiteY8" fmla="*/ 1891840 h 2013376"/>
                <a:gd name="connsiteX9" fmla="*/ 7114550 w 7114550"/>
                <a:gd name="connsiteY9" fmla="*/ 1891840 h 2013376"/>
                <a:gd name="connsiteX0" fmla="*/ 0 w 7114550"/>
                <a:gd name="connsiteY0" fmla="*/ 1856507 h 1914964"/>
                <a:gd name="connsiteX1" fmla="*/ 1125306 w 7114550"/>
                <a:gd name="connsiteY1" fmla="*/ 706342 h 1914964"/>
                <a:gd name="connsiteX2" fmla="*/ 2994324 w 7114550"/>
                <a:gd name="connsiteY2" fmla="*/ 1867171 h 1914964"/>
                <a:gd name="connsiteX3" fmla="*/ 4003213 w 7114550"/>
                <a:gd name="connsiteY3" fmla="*/ 1079445 h 1914964"/>
                <a:gd name="connsiteX4" fmla="*/ 5874836 w 7114550"/>
                <a:gd name="connsiteY4" fmla="*/ 985377 h 1914964"/>
                <a:gd name="connsiteX5" fmla="*/ 5742950 w 7114550"/>
                <a:gd name="connsiteY5" fmla="*/ 152345 h 1914964"/>
                <a:gd name="connsiteX6" fmla="*/ 4394089 w 7114550"/>
                <a:gd name="connsiteY6" fmla="*/ 296482 h 1914964"/>
                <a:gd name="connsiteX7" fmla="*/ 5628650 w 7114550"/>
                <a:gd name="connsiteY7" fmla="*/ 1803345 h 1914964"/>
                <a:gd name="connsiteX8" fmla="*/ 7114550 w 7114550"/>
                <a:gd name="connsiteY8" fmla="*/ 1803345 h 1914964"/>
                <a:gd name="connsiteX9" fmla="*/ 7114550 w 7114550"/>
                <a:gd name="connsiteY9" fmla="*/ 1803345 h 1914964"/>
                <a:gd name="connsiteX0" fmla="*/ 0 w 7114550"/>
                <a:gd name="connsiteY0" fmla="*/ 1788223 h 1936637"/>
                <a:gd name="connsiteX1" fmla="*/ 1125306 w 7114550"/>
                <a:gd name="connsiteY1" fmla="*/ 638058 h 1936637"/>
                <a:gd name="connsiteX2" fmla="*/ 2994324 w 7114550"/>
                <a:gd name="connsiteY2" fmla="*/ 1798887 h 1936637"/>
                <a:gd name="connsiteX3" fmla="*/ 4003213 w 7114550"/>
                <a:gd name="connsiteY3" fmla="*/ 1011161 h 1936637"/>
                <a:gd name="connsiteX4" fmla="*/ 5874836 w 7114550"/>
                <a:gd name="connsiteY4" fmla="*/ 917093 h 1936637"/>
                <a:gd name="connsiteX5" fmla="*/ 5742950 w 7114550"/>
                <a:gd name="connsiteY5" fmla="*/ 84061 h 1936637"/>
                <a:gd name="connsiteX6" fmla="*/ 4394089 w 7114550"/>
                <a:gd name="connsiteY6" fmla="*/ 228198 h 1936637"/>
                <a:gd name="connsiteX7" fmla="*/ 5486563 w 7114550"/>
                <a:gd name="connsiteY7" fmla="*/ 1848343 h 1936637"/>
                <a:gd name="connsiteX8" fmla="*/ 7114550 w 7114550"/>
                <a:gd name="connsiteY8" fmla="*/ 1735061 h 1936637"/>
                <a:gd name="connsiteX9" fmla="*/ 7114550 w 7114550"/>
                <a:gd name="connsiteY9" fmla="*/ 1735061 h 1936637"/>
                <a:gd name="connsiteX0" fmla="*/ 0 w 7114550"/>
                <a:gd name="connsiteY0" fmla="*/ 1788223 h 2016784"/>
                <a:gd name="connsiteX1" fmla="*/ 1125306 w 7114550"/>
                <a:gd name="connsiteY1" fmla="*/ 638058 h 2016784"/>
                <a:gd name="connsiteX2" fmla="*/ 2994324 w 7114550"/>
                <a:gd name="connsiteY2" fmla="*/ 1798887 h 2016784"/>
                <a:gd name="connsiteX3" fmla="*/ 4003213 w 7114550"/>
                <a:gd name="connsiteY3" fmla="*/ 1011161 h 2016784"/>
                <a:gd name="connsiteX4" fmla="*/ 5874836 w 7114550"/>
                <a:gd name="connsiteY4" fmla="*/ 917093 h 2016784"/>
                <a:gd name="connsiteX5" fmla="*/ 5742950 w 7114550"/>
                <a:gd name="connsiteY5" fmla="*/ 84061 h 2016784"/>
                <a:gd name="connsiteX6" fmla="*/ 4394089 w 7114550"/>
                <a:gd name="connsiteY6" fmla="*/ 228198 h 2016784"/>
                <a:gd name="connsiteX7" fmla="*/ 5486563 w 7114550"/>
                <a:gd name="connsiteY7" fmla="*/ 1848343 h 2016784"/>
                <a:gd name="connsiteX8" fmla="*/ 7114550 w 7114550"/>
                <a:gd name="connsiteY8" fmla="*/ 1735061 h 2016784"/>
                <a:gd name="connsiteX9" fmla="*/ 7114550 w 7114550"/>
                <a:gd name="connsiteY9" fmla="*/ 1735061 h 2016784"/>
                <a:gd name="connsiteX0" fmla="*/ 0 w 7114550"/>
                <a:gd name="connsiteY0" fmla="*/ 1906151 h 2134712"/>
                <a:gd name="connsiteX1" fmla="*/ 1125306 w 7114550"/>
                <a:gd name="connsiteY1" fmla="*/ 755986 h 2134712"/>
                <a:gd name="connsiteX2" fmla="*/ 2994324 w 7114550"/>
                <a:gd name="connsiteY2" fmla="*/ 1916815 h 2134712"/>
                <a:gd name="connsiteX3" fmla="*/ 4003213 w 7114550"/>
                <a:gd name="connsiteY3" fmla="*/ 1129089 h 2134712"/>
                <a:gd name="connsiteX4" fmla="*/ 5874836 w 7114550"/>
                <a:gd name="connsiteY4" fmla="*/ 1035021 h 2134712"/>
                <a:gd name="connsiteX5" fmla="*/ 5742950 w 7114550"/>
                <a:gd name="connsiteY5" fmla="*/ 201989 h 2134712"/>
                <a:gd name="connsiteX6" fmla="*/ 4394089 w 7114550"/>
                <a:gd name="connsiteY6" fmla="*/ 346126 h 2134712"/>
                <a:gd name="connsiteX7" fmla="*/ 5486563 w 7114550"/>
                <a:gd name="connsiteY7" fmla="*/ 1966271 h 2134712"/>
                <a:gd name="connsiteX8" fmla="*/ 7114550 w 7114550"/>
                <a:gd name="connsiteY8" fmla="*/ 1852989 h 2134712"/>
                <a:gd name="connsiteX9" fmla="*/ 7114550 w 7114550"/>
                <a:gd name="connsiteY9" fmla="*/ 1852989 h 2134712"/>
                <a:gd name="connsiteX0" fmla="*/ 0 w 7459621"/>
                <a:gd name="connsiteY0" fmla="*/ 1906151 h 2134712"/>
                <a:gd name="connsiteX1" fmla="*/ 1125306 w 7459621"/>
                <a:gd name="connsiteY1" fmla="*/ 755986 h 2134712"/>
                <a:gd name="connsiteX2" fmla="*/ 2994324 w 7459621"/>
                <a:gd name="connsiteY2" fmla="*/ 1916815 h 2134712"/>
                <a:gd name="connsiteX3" fmla="*/ 4003213 w 7459621"/>
                <a:gd name="connsiteY3" fmla="*/ 1129089 h 2134712"/>
                <a:gd name="connsiteX4" fmla="*/ 5874836 w 7459621"/>
                <a:gd name="connsiteY4" fmla="*/ 1035021 h 2134712"/>
                <a:gd name="connsiteX5" fmla="*/ 5742950 w 7459621"/>
                <a:gd name="connsiteY5" fmla="*/ 201989 h 2134712"/>
                <a:gd name="connsiteX6" fmla="*/ 4394089 w 7459621"/>
                <a:gd name="connsiteY6" fmla="*/ 346126 h 2134712"/>
                <a:gd name="connsiteX7" fmla="*/ 5486563 w 7459621"/>
                <a:gd name="connsiteY7" fmla="*/ 1966271 h 2134712"/>
                <a:gd name="connsiteX8" fmla="*/ 7114550 w 7459621"/>
                <a:gd name="connsiteY8" fmla="*/ 1852989 h 2134712"/>
                <a:gd name="connsiteX9" fmla="*/ 7459621 w 7459621"/>
                <a:gd name="connsiteY9" fmla="*/ 1719110 h 2134712"/>
                <a:gd name="connsiteX0" fmla="*/ 0 w 7652455"/>
                <a:gd name="connsiteY0" fmla="*/ 1906151 h 2045473"/>
                <a:gd name="connsiteX1" fmla="*/ 1125306 w 7652455"/>
                <a:gd name="connsiteY1" fmla="*/ 755986 h 2045473"/>
                <a:gd name="connsiteX2" fmla="*/ 2994324 w 7652455"/>
                <a:gd name="connsiteY2" fmla="*/ 1916815 h 2045473"/>
                <a:gd name="connsiteX3" fmla="*/ 4003213 w 7652455"/>
                <a:gd name="connsiteY3" fmla="*/ 1129089 h 2045473"/>
                <a:gd name="connsiteX4" fmla="*/ 5874836 w 7652455"/>
                <a:gd name="connsiteY4" fmla="*/ 1035021 h 2045473"/>
                <a:gd name="connsiteX5" fmla="*/ 5742950 w 7652455"/>
                <a:gd name="connsiteY5" fmla="*/ 201989 h 2045473"/>
                <a:gd name="connsiteX6" fmla="*/ 4394089 w 7652455"/>
                <a:gd name="connsiteY6" fmla="*/ 346126 h 2045473"/>
                <a:gd name="connsiteX7" fmla="*/ 5486563 w 7652455"/>
                <a:gd name="connsiteY7" fmla="*/ 1966271 h 2045473"/>
                <a:gd name="connsiteX8" fmla="*/ 7652455 w 7652455"/>
                <a:gd name="connsiteY8" fmla="*/ 1811795 h 2045473"/>
                <a:gd name="connsiteX9" fmla="*/ 7459621 w 7652455"/>
                <a:gd name="connsiteY9" fmla="*/ 1719110 h 20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2455" h="2045473">
                  <a:moveTo>
                    <a:pt x="0" y="1906151"/>
                  </a:moveTo>
                  <a:cubicBezTo>
                    <a:pt x="349493" y="1101898"/>
                    <a:pt x="626252" y="754209"/>
                    <a:pt x="1125306" y="755986"/>
                  </a:cubicBezTo>
                  <a:cubicBezTo>
                    <a:pt x="1624360" y="757763"/>
                    <a:pt x="2514673" y="1854631"/>
                    <a:pt x="2994324" y="1916815"/>
                  </a:cubicBezTo>
                  <a:cubicBezTo>
                    <a:pt x="3473975" y="1978999"/>
                    <a:pt x="3523128" y="1276055"/>
                    <a:pt x="4003213" y="1129089"/>
                  </a:cubicBezTo>
                  <a:cubicBezTo>
                    <a:pt x="4483298" y="982123"/>
                    <a:pt x="5371748" y="1385206"/>
                    <a:pt x="5874836" y="1035021"/>
                  </a:cubicBezTo>
                  <a:cubicBezTo>
                    <a:pt x="6377924" y="684836"/>
                    <a:pt x="5989741" y="316805"/>
                    <a:pt x="5742950" y="201989"/>
                  </a:cubicBezTo>
                  <a:cubicBezTo>
                    <a:pt x="5496159" y="87173"/>
                    <a:pt x="4680400" y="-256872"/>
                    <a:pt x="4394089" y="346126"/>
                  </a:cubicBezTo>
                  <a:cubicBezTo>
                    <a:pt x="4107778" y="949124"/>
                    <a:pt x="4943502" y="1721993"/>
                    <a:pt x="5486563" y="1966271"/>
                  </a:cubicBezTo>
                  <a:cubicBezTo>
                    <a:pt x="6029624" y="2210549"/>
                    <a:pt x="7652455" y="1811795"/>
                    <a:pt x="7652455" y="1811795"/>
                  </a:cubicBezTo>
                  <a:lnTo>
                    <a:pt x="7459621" y="1719110"/>
                  </a:lnTo>
                </a:path>
              </a:pathLst>
            </a:custGeom>
            <a:ln w="127000" cmpd="sng">
              <a:solidFill>
                <a:srgbClr val="FB7E27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31" name="Group 57"/>
            <p:cNvGrpSpPr/>
            <p:nvPr/>
          </p:nvGrpSpPr>
          <p:grpSpPr>
            <a:xfrm>
              <a:off x="313407" y="2300819"/>
              <a:ext cx="950976" cy="884567"/>
              <a:chOff x="4828946" y="2858285"/>
              <a:chExt cx="1271016" cy="1179422"/>
            </a:xfrm>
            <a:solidFill>
              <a:srgbClr val="FB7E27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4828946" y="2858285"/>
                <a:ext cx="1271016" cy="117942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1883"/>
                <a:r>
                  <a:rPr lang="en-US" sz="2000" dirty="0" smtClean="0">
                    <a:solidFill>
                      <a:prstClr val="white"/>
                    </a:solidFill>
                  </a:rPr>
                  <a:t>∑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32" descr="ConsumerNeuroscience.em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098328" y="3018305"/>
                <a:ext cx="732251" cy="803376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1889" y="442429"/>
            <a:ext cx="7763933" cy="576083"/>
          </a:xfrm>
        </p:spPr>
        <p:txBody>
          <a:bodyPr>
            <a:noAutofit/>
          </a:bodyPr>
          <a:lstStyle/>
          <a:p>
            <a:pPr algn="l" defTabSz="457017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3200" cap="all" dirty="0">
                <a:solidFill>
                  <a:srgbClr val="009DD9"/>
                </a:solidFill>
              </a:rPr>
              <a:t>LA SCELTA DEI CONSUMATORI SEGUE PERCORSI SPESSO DIVERSI</a:t>
            </a:r>
          </a:p>
        </p:txBody>
      </p:sp>
      <p:grpSp>
        <p:nvGrpSpPr>
          <p:cNvPr id="17" name="Group 60"/>
          <p:cNvGrpSpPr/>
          <p:nvPr/>
        </p:nvGrpSpPr>
        <p:grpSpPr>
          <a:xfrm>
            <a:off x="6705830" y="3134873"/>
            <a:ext cx="1034529" cy="1033799"/>
            <a:chOff x="747239" y="1021018"/>
            <a:chExt cx="1271016" cy="1271016"/>
          </a:xfrm>
        </p:grpSpPr>
        <p:sp>
          <p:nvSpPr>
            <p:cNvPr id="19" name="Oval 18"/>
            <p:cNvSpPr/>
            <p:nvPr/>
          </p:nvSpPr>
          <p:spPr>
            <a:xfrm>
              <a:off x="747239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20" name="Picture 19" descr="Retail_CPG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529" y="1361482"/>
              <a:ext cx="799662" cy="694944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99410" y="4910963"/>
            <a:ext cx="1301780" cy="395764"/>
          </a:xfrm>
          <a:prstGeom prst="rect">
            <a:avLst/>
          </a:prstGeom>
          <a:noFill/>
        </p:spPr>
        <p:txBody>
          <a:bodyPr wrap="none" lIns="102377" tIns="51188" rIns="102377" bIns="51188" rtlCol="0">
            <a:spAutoFit/>
          </a:bodyPr>
          <a:lstStyle/>
          <a:p>
            <a:pPr defTabSz="511883"/>
            <a:r>
              <a:rPr lang="en-US" sz="1900" dirty="0">
                <a:solidFill>
                  <a:srgbClr val="009DD9"/>
                </a:solidFill>
              </a:rPr>
              <a:t>PRE-STORE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9209" y="4910963"/>
            <a:ext cx="1143308" cy="395764"/>
          </a:xfrm>
          <a:prstGeom prst="rect">
            <a:avLst/>
          </a:prstGeom>
          <a:noFill/>
        </p:spPr>
        <p:txBody>
          <a:bodyPr wrap="none" lIns="102377" tIns="51188" rIns="102377" bIns="51188" rtlCol="0">
            <a:spAutoFit/>
          </a:bodyPr>
          <a:lstStyle/>
          <a:p>
            <a:pPr defTabSz="511883"/>
            <a:r>
              <a:rPr lang="en-US" sz="1900" dirty="0">
                <a:solidFill>
                  <a:srgbClr val="009DD9"/>
                </a:solidFill>
              </a:rPr>
              <a:t>IN-STORE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8009" y="4910963"/>
            <a:ext cx="1274892" cy="395764"/>
          </a:xfrm>
          <a:prstGeom prst="rect">
            <a:avLst/>
          </a:prstGeom>
          <a:noFill/>
        </p:spPr>
        <p:txBody>
          <a:bodyPr wrap="none" lIns="102377" tIns="51188" rIns="102377" bIns="51188" rtlCol="0">
            <a:spAutoFit/>
          </a:bodyPr>
          <a:lstStyle/>
          <a:p>
            <a:pPr defTabSz="511883"/>
            <a:r>
              <a:rPr lang="en-US" sz="1900" dirty="0">
                <a:solidFill>
                  <a:srgbClr val="009DD9"/>
                </a:solidFill>
              </a:rPr>
              <a:t>PURCHASE</a:t>
            </a:r>
          </a:p>
        </p:txBody>
      </p:sp>
      <p:grpSp>
        <p:nvGrpSpPr>
          <p:cNvPr id="24" name="Group 87"/>
          <p:cNvGrpSpPr/>
          <p:nvPr/>
        </p:nvGrpSpPr>
        <p:grpSpPr>
          <a:xfrm>
            <a:off x="2599406" y="2897648"/>
            <a:ext cx="1296222" cy="1271016"/>
            <a:chOff x="747239" y="1021018"/>
            <a:chExt cx="1271016" cy="1271016"/>
          </a:xfrm>
        </p:grpSpPr>
        <p:sp>
          <p:nvSpPr>
            <p:cNvPr id="25" name="Oval 24"/>
            <p:cNvSpPr/>
            <p:nvPr/>
          </p:nvSpPr>
          <p:spPr>
            <a:xfrm>
              <a:off x="747239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26" name="Picture 25" descr="TV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769" y="1312080"/>
              <a:ext cx="890588" cy="6858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716016" y="2948657"/>
            <a:ext cx="1080120" cy="1056415"/>
            <a:chOff x="5029200" y="2419350"/>
            <a:chExt cx="914400" cy="914400"/>
          </a:xfrm>
          <a:solidFill>
            <a:srgbClr val="009DD9"/>
          </a:solidFill>
        </p:grpSpPr>
        <p:sp>
          <p:nvSpPr>
            <p:cNvPr id="28" name="Oval 27"/>
            <p:cNvSpPr/>
            <p:nvPr/>
          </p:nvSpPr>
          <p:spPr>
            <a:xfrm>
              <a:off x="5029200" y="2419350"/>
              <a:ext cx="914400" cy="914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9" name="8-Point Star 28"/>
            <p:cNvSpPr/>
            <p:nvPr/>
          </p:nvSpPr>
          <p:spPr>
            <a:xfrm rot="20689951">
              <a:off x="5166722" y="2536205"/>
              <a:ext cx="633763" cy="633763"/>
            </a:xfrm>
            <a:prstGeom prst="star8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0721485">
              <a:off x="5233470" y="2708402"/>
              <a:ext cx="482027" cy="279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1883"/>
              <a:r>
                <a:rPr lang="en-US" sz="1500" b="1" dirty="0">
                  <a:solidFill>
                    <a:srgbClr val="009DD9"/>
                  </a:solidFill>
                </a:rPr>
                <a:t>SALE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89620" y="4910963"/>
            <a:ext cx="1132125" cy="395764"/>
          </a:xfrm>
          <a:prstGeom prst="rect">
            <a:avLst/>
          </a:prstGeom>
          <a:noFill/>
        </p:spPr>
        <p:txBody>
          <a:bodyPr wrap="none" lIns="102377" tIns="51188" rIns="102377" bIns="51188" rtlCol="0">
            <a:spAutoFit/>
          </a:bodyPr>
          <a:lstStyle/>
          <a:p>
            <a:pPr defTabSz="511883"/>
            <a:r>
              <a:rPr lang="en-US" sz="1900" dirty="0">
                <a:solidFill>
                  <a:srgbClr val="009DD9"/>
                </a:solidFill>
              </a:rPr>
              <a:t>DEMAND</a:t>
            </a:r>
          </a:p>
        </p:txBody>
      </p:sp>
      <p:grpSp>
        <p:nvGrpSpPr>
          <p:cNvPr id="35" name="Group 75"/>
          <p:cNvGrpSpPr/>
          <p:nvPr/>
        </p:nvGrpSpPr>
        <p:grpSpPr>
          <a:xfrm>
            <a:off x="1763700" y="3717033"/>
            <a:ext cx="903701" cy="895035"/>
            <a:chOff x="3838996" y="951488"/>
            <a:chExt cx="1271016" cy="1271016"/>
          </a:xfrm>
        </p:grpSpPr>
        <p:sp>
          <p:nvSpPr>
            <p:cNvPr id="36" name="Oval 35"/>
            <p:cNvSpPr/>
            <p:nvPr/>
          </p:nvSpPr>
          <p:spPr>
            <a:xfrm>
              <a:off x="3838996" y="95148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37" name="Picture 36" descr="Mobile.e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8536" y="1222186"/>
              <a:ext cx="503170" cy="868680"/>
            </a:xfrm>
            <a:prstGeom prst="rect">
              <a:avLst/>
            </a:prstGeom>
          </p:spPr>
        </p:pic>
      </p:grpSp>
      <p:grpSp>
        <p:nvGrpSpPr>
          <p:cNvPr id="38" name="Group 89"/>
          <p:cNvGrpSpPr/>
          <p:nvPr/>
        </p:nvGrpSpPr>
        <p:grpSpPr>
          <a:xfrm>
            <a:off x="2688307" y="1661515"/>
            <a:ext cx="952500" cy="966216"/>
            <a:chOff x="2385926" y="1021018"/>
            <a:chExt cx="1271016" cy="1271016"/>
          </a:xfrm>
        </p:grpSpPr>
        <p:sp>
          <p:nvSpPr>
            <p:cNvPr id="39" name="Oval 38"/>
            <p:cNvSpPr/>
            <p:nvPr/>
          </p:nvSpPr>
          <p:spPr>
            <a:xfrm>
              <a:off x="2385926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40" name="Picture 39" descr="Online.e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1184" y="1368490"/>
              <a:ext cx="880500" cy="576072"/>
            </a:xfrm>
            <a:prstGeom prst="rect">
              <a:avLst/>
            </a:prstGeom>
          </p:spPr>
        </p:pic>
      </p:grpSp>
      <p:grpSp>
        <p:nvGrpSpPr>
          <p:cNvPr id="41" name="Group 100"/>
          <p:cNvGrpSpPr/>
          <p:nvPr/>
        </p:nvGrpSpPr>
        <p:grpSpPr>
          <a:xfrm>
            <a:off x="3983708" y="1492183"/>
            <a:ext cx="1083982" cy="1067816"/>
            <a:chOff x="4024613" y="4805622"/>
            <a:chExt cx="1271016" cy="1271016"/>
          </a:xfrm>
        </p:grpSpPr>
        <p:sp>
          <p:nvSpPr>
            <p:cNvPr id="42" name="Oval 41"/>
            <p:cNvSpPr/>
            <p:nvPr/>
          </p:nvSpPr>
          <p:spPr>
            <a:xfrm>
              <a:off x="4024613" y="4805622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43" name="Picture 42" descr="Brand_Portfolio.em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6733" y="5070798"/>
              <a:ext cx="706777" cy="740664"/>
            </a:xfrm>
            <a:prstGeom prst="rect">
              <a:avLst/>
            </a:prstGeom>
          </p:spPr>
        </p:pic>
      </p:grpSp>
      <p:grpSp>
        <p:nvGrpSpPr>
          <p:cNvPr id="44" name="Group 88"/>
          <p:cNvGrpSpPr/>
          <p:nvPr/>
        </p:nvGrpSpPr>
        <p:grpSpPr>
          <a:xfrm>
            <a:off x="3995936" y="3429000"/>
            <a:ext cx="673914" cy="672611"/>
            <a:chOff x="4828946" y="2858285"/>
            <a:chExt cx="1271016" cy="1271016"/>
          </a:xfrm>
        </p:grpSpPr>
        <p:sp>
          <p:nvSpPr>
            <p:cNvPr id="45" name="Oval 44"/>
            <p:cNvSpPr/>
            <p:nvPr/>
          </p:nvSpPr>
          <p:spPr>
            <a:xfrm>
              <a:off x="4828946" y="2858285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46" name="Picture 45" descr="ProductCategory.em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6413" y="3059453"/>
              <a:ext cx="636083" cy="868680"/>
            </a:xfrm>
            <a:prstGeom prst="rect">
              <a:avLst/>
            </a:prstGeom>
          </p:spPr>
        </p:pic>
      </p:grpSp>
      <p:grpSp>
        <p:nvGrpSpPr>
          <p:cNvPr id="47" name="Group 75"/>
          <p:cNvGrpSpPr/>
          <p:nvPr/>
        </p:nvGrpSpPr>
        <p:grpSpPr>
          <a:xfrm>
            <a:off x="5876007" y="3429000"/>
            <a:ext cx="685800" cy="700851"/>
            <a:chOff x="4024613" y="1021018"/>
            <a:chExt cx="1271016" cy="1271016"/>
          </a:xfrm>
        </p:grpSpPr>
        <p:sp>
          <p:nvSpPr>
            <p:cNvPr id="48" name="Oval 47"/>
            <p:cNvSpPr/>
            <p:nvPr/>
          </p:nvSpPr>
          <p:spPr>
            <a:xfrm>
              <a:off x="4024613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49" name="Picture 48" descr="Mobile.e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8536" y="1222186"/>
              <a:ext cx="503170" cy="86868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771972" y="2525125"/>
            <a:ext cx="872036" cy="825895"/>
            <a:chOff x="1285579" y="1021018"/>
            <a:chExt cx="1271016" cy="1271016"/>
          </a:xfrm>
        </p:grpSpPr>
        <p:sp>
          <p:nvSpPr>
            <p:cNvPr id="51" name="Oval 50"/>
            <p:cNvSpPr/>
            <p:nvPr/>
          </p:nvSpPr>
          <p:spPr>
            <a:xfrm>
              <a:off x="1285579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52" name="Picture 51" descr="SocialMedia.em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3498" y="1350202"/>
              <a:ext cx="735178" cy="612648"/>
            </a:xfrm>
            <a:prstGeom prst="rect">
              <a:avLst/>
            </a:prstGeom>
          </p:spPr>
        </p:pic>
      </p:grpSp>
      <p:grpSp>
        <p:nvGrpSpPr>
          <p:cNvPr id="53" name="Group 46"/>
          <p:cNvGrpSpPr/>
          <p:nvPr/>
        </p:nvGrpSpPr>
        <p:grpSpPr>
          <a:xfrm>
            <a:off x="1608810" y="2348888"/>
            <a:ext cx="956520" cy="912753"/>
            <a:chOff x="5663300" y="1021018"/>
            <a:chExt cx="1271016" cy="1271016"/>
          </a:xfrm>
        </p:grpSpPr>
        <p:sp>
          <p:nvSpPr>
            <p:cNvPr id="54" name="Oval 53"/>
            <p:cNvSpPr/>
            <p:nvPr/>
          </p:nvSpPr>
          <p:spPr>
            <a:xfrm>
              <a:off x="5663300" y="1021018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55" name="Picture 54" descr="Innovation_Renovation.em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9476" y="1213042"/>
              <a:ext cx="438664" cy="886968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5228310" y="1412776"/>
            <a:ext cx="808816" cy="821957"/>
            <a:chOff x="1551572" y="2858285"/>
            <a:chExt cx="1271016" cy="1271016"/>
          </a:xfrm>
        </p:grpSpPr>
        <p:sp>
          <p:nvSpPr>
            <p:cNvPr id="57" name="Oval 56"/>
            <p:cNvSpPr/>
            <p:nvPr/>
          </p:nvSpPr>
          <p:spPr>
            <a:xfrm>
              <a:off x="1551572" y="2858285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58" name="Picture 57" descr="ROI.em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3596" y="3050309"/>
              <a:ext cx="886968" cy="886968"/>
            </a:xfrm>
            <a:prstGeom prst="rect">
              <a:avLst/>
            </a:prstGeom>
          </p:spPr>
        </p:pic>
      </p:grpSp>
      <p:grpSp>
        <p:nvGrpSpPr>
          <p:cNvPr id="59" name="Group 171"/>
          <p:cNvGrpSpPr/>
          <p:nvPr/>
        </p:nvGrpSpPr>
        <p:grpSpPr>
          <a:xfrm>
            <a:off x="3582472" y="4105565"/>
            <a:ext cx="601345" cy="596975"/>
            <a:chOff x="4828946" y="2858285"/>
            <a:chExt cx="1271016" cy="1271016"/>
          </a:xfrm>
        </p:grpSpPr>
        <p:sp>
          <p:nvSpPr>
            <p:cNvPr id="60" name="Oval 59"/>
            <p:cNvSpPr/>
            <p:nvPr/>
          </p:nvSpPr>
          <p:spPr>
            <a:xfrm>
              <a:off x="4828946" y="2858285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61" name="Picture 60" descr="Radio.em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5868" y="3169181"/>
              <a:ext cx="777173" cy="649224"/>
            </a:xfrm>
            <a:prstGeom prst="rect">
              <a:avLst/>
            </a:prstGeom>
          </p:spPr>
        </p:pic>
      </p:grpSp>
      <p:grpSp>
        <p:nvGrpSpPr>
          <p:cNvPr id="62" name="Group 177"/>
          <p:cNvGrpSpPr/>
          <p:nvPr/>
        </p:nvGrpSpPr>
        <p:grpSpPr>
          <a:xfrm>
            <a:off x="1532607" y="1373652"/>
            <a:ext cx="814906" cy="801901"/>
            <a:chOff x="2385926" y="4805622"/>
            <a:chExt cx="1271016" cy="1271016"/>
          </a:xfrm>
        </p:grpSpPr>
        <p:sp>
          <p:nvSpPr>
            <p:cNvPr id="63" name="Oval 62"/>
            <p:cNvSpPr/>
            <p:nvPr/>
          </p:nvSpPr>
          <p:spPr>
            <a:xfrm>
              <a:off x="2385926" y="4805622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64" name="Picture 63" descr="Magazine.em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77383" y="5134806"/>
              <a:ext cx="888102" cy="612648"/>
            </a:xfrm>
            <a:prstGeom prst="rect">
              <a:avLst/>
            </a:prstGeom>
          </p:spPr>
        </p:pic>
      </p:grpSp>
      <p:sp>
        <p:nvSpPr>
          <p:cNvPr id="65" name="Right Arrow 64"/>
          <p:cNvSpPr/>
          <p:nvPr/>
        </p:nvSpPr>
        <p:spPr>
          <a:xfrm>
            <a:off x="7888808" y="3140968"/>
            <a:ext cx="355600" cy="406400"/>
          </a:xfrm>
          <a:prstGeom prst="rightArrow">
            <a:avLst/>
          </a:prstGeom>
          <a:solidFill>
            <a:srgbClr val="FB7E27"/>
          </a:solidFill>
          <a:ln w="6350" cmpd="sng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7" tIns="51188" rIns="102377" bIns="51188" rtlCol="0" anchor="ctr"/>
          <a:lstStyle/>
          <a:p>
            <a:pPr algn="ctr" defTabSz="511883"/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6" name="Group 94"/>
          <p:cNvGrpSpPr/>
          <p:nvPr/>
        </p:nvGrpSpPr>
        <p:grpSpPr>
          <a:xfrm>
            <a:off x="8244408" y="3136865"/>
            <a:ext cx="878678" cy="828600"/>
            <a:chOff x="2385926" y="4805622"/>
            <a:chExt cx="1271016" cy="1271016"/>
          </a:xfrm>
          <a:solidFill>
            <a:srgbClr val="FF0000"/>
          </a:solidFill>
        </p:grpSpPr>
        <p:sp>
          <p:nvSpPr>
            <p:cNvPr id="67" name="Oval 66"/>
            <p:cNvSpPr/>
            <p:nvPr/>
          </p:nvSpPr>
          <p:spPr>
            <a:xfrm>
              <a:off x="2385926" y="4805622"/>
              <a:ext cx="1271016" cy="12710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1883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68" name="Picture 67" descr="Loyalty.em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9623" y="5121090"/>
              <a:ext cx="743622" cy="640080"/>
            </a:xfrm>
            <a:prstGeom prst="rect">
              <a:avLst/>
            </a:prstGeom>
            <a:grpFill/>
          </p:spPr>
        </p:pic>
      </p:grpSp>
      <p:sp>
        <p:nvSpPr>
          <p:cNvPr id="69" name="TextBox 68"/>
          <p:cNvSpPr txBox="1"/>
          <p:nvPr/>
        </p:nvSpPr>
        <p:spPr>
          <a:xfrm>
            <a:off x="8009621" y="4910963"/>
            <a:ext cx="1078787" cy="395764"/>
          </a:xfrm>
          <a:prstGeom prst="rect">
            <a:avLst/>
          </a:prstGeom>
          <a:noFill/>
        </p:spPr>
        <p:txBody>
          <a:bodyPr wrap="none" lIns="102377" tIns="51188" rIns="102377" bIns="51188" rtlCol="0">
            <a:spAutoFit/>
          </a:bodyPr>
          <a:lstStyle/>
          <a:p>
            <a:pPr defTabSz="511883"/>
            <a:r>
              <a:rPr lang="en-US" sz="1900" dirty="0">
                <a:solidFill>
                  <a:srgbClr val="009DD9"/>
                </a:solidFill>
              </a:rPr>
              <a:t>LOYALTY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127093" y="5330160"/>
            <a:ext cx="5447312" cy="1261043"/>
            <a:chOff x="1857631" y="4989919"/>
            <a:chExt cx="5447312" cy="1261042"/>
          </a:xfrm>
        </p:grpSpPr>
        <p:sp>
          <p:nvSpPr>
            <p:cNvPr id="73" name="TextBox 72"/>
            <p:cNvSpPr txBox="1"/>
            <p:nvPr/>
          </p:nvSpPr>
          <p:spPr>
            <a:xfrm>
              <a:off x="3491305" y="4989919"/>
              <a:ext cx="846094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000" dirty="0">
                  <a:solidFill>
                    <a:srgbClr val="FF0000"/>
                  </a:solidFill>
                </a:rPr>
                <a:t>X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857631" y="5132476"/>
              <a:ext cx="5447312" cy="1118485"/>
              <a:chOff x="1927860" y="5128419"/>
              <a:chExt cx="5447312" cy="111848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927860" y="5128419"/>
                <a:ext cx="544731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017">
                  <a:spcBef>
                    <a:spcPct val="0"/>
                  </a:spcBef>
                </a:pPr>
                <a:r>
                  <a:rPr lang="it-IT" sz="3400" cap="all" dirty="0">
                    <a:solidFill>
                      <a:srgbClr val="009DD9"/>
                    </a:solidFill>
                  </a:rPr>
                  <a:t>fedeltà DEL consumatorE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806340" y="5585184"/>
                <a:ext cx="106211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700" i="1" dirty="0">
                    <a:solidFill>
                      <a:srgbClr val="FF0000"/>
                    </a:solidFill>
                  </a:rPr>
                  <a:t>AL</a:t>
                </a:r>
                <a:endParaRPr lang="it-IT" sz="900" i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5200" y="7"/>
            <a:ext cx="300535" cy="4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1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1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1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1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1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1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1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4" grpId="0"/>
      <p:bldP spid="65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323" y="2988056"/>
            <a:ext cx="1492787" cy="524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544"/>
            <a:ext cx="6394824" cy="31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 algn="l">
          <a:lnSpc>
            <a:spcPct val="80000"/>
          </a:lnSpc>
          <a:defRPr sz="2400" dirty="0" smtClean="0">
            <a:solidFill>
              <a:srgbClr val="009DD9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125</Words>
  <Application>Microsoft Office PowerPoint</Application>
  <PresentationFormat>On-screen Show (4:3)</PresentationFormat>
  <Paragraphs>37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Theme</vt:lpstr>
      <vt:lpstr>Office Theme</vt:lpstr>
      <vt:lpstr>2_Office Theme</vt:lpstr>
      <vt:lpstr>3_Office Theme</vt:lpstr>
      <vt:lpstr> DIGITAL SHOPPING </vt:lpstr>
      <vt:lpstr>QUALCOSA  E’ CAMBIATO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SCELTA DEI CONSUMATORI SEGUE PERCORSI SPESSO DIVERSI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SHOPPING</dc:title>
  <dc:creator>Rovatti, Samanta</dc:creator>
  <cp:lastModifiedBy>Rovatti, Samanta</cp:lastModifiedBy>
  <cp:revision>30</cp:revision>
  <dcterms:created xsi:type="dcterms:W3CDTF">2014-11-21T22:46:34Z</dcterms:created>
  <dcterms:modified xsi:type="dcterms:W3CDTF">2014-11-24T10:18:10Z</dcterms:modified>
</cp:coreProperties>
</file>