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22" r:id="rId2"/>
    <p:sldId id="537" r:id="rId3"/>
    <p:sldId id="538" r:id="rId4"/>
    <p:sldId id="433" r:id="rId5"/>
    <p:sldId id="515" r:id="rId6"/>
    <p:sldId id="451" r:id="rId7"/>
    <p:sldId id="452" r:id="rId8"/>
    <p:sldId id="524" r:id="rId9"/>
    <p:sldId id="525" r:id="rId10"/>
    <p:sldId id="526" r:id="rId11"/>
    <p:sldId id="541" r:id="rId12"/>
    <p:sldId id="540" r:id="rId13"/>
    <p:sldId id="544" r:id="rId14"/>
    <p:sldId id="545" r:id="rId15"/>
  </p:sldIdLst>
  <p:sldSz cx="9144000" cy="6858000" type="screen4x3"/>
  <p:notesSz cx="6858000" cy="9144000"/>
  <p:defaultTextStyle>
    <a:defPPr>
      <a:defRPr lang="it-IT"/>
    </a:defPPr>
    <a:lvl1pPr algn="l" defTabSz="38893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88938" indent="68263" algn="l" defTabSz="38893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77875" indent="136525" algn="l" defTabSz="38893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168400" indent="203200" algn="l" defTabSz="38893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557338" indent="271463" algn="l" defTabSz="38893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54A00"/>
    <a:srgbClr val="5F400A"/>
    <a:srgbClr val="004FB0"/>
    <a:srgbClr val="004BA6"/>
    <a:srgbClr val="7E6300"/>
    <a:srgbClr val="C0000E"/>
    <a:srgbClr val="967100"/>
    <a:srgbClr val="CB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50" d="100"/>
          <a:sy n="150" d="100"/>
        </p:scale>
        <p:origin x="-1248" y="-112"/>
      </p:cViewPr>
      <p:guideLst>
        <p:guide orient="horz" pos="1021"/>
        <p:guide orient="horz" pos="4489"/>
        <p:guide pos="5577"/>
        <p:guide pos="2511"/>
        <p:guide pos="2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89626">
              <a:defRPr sz="1200">
                <a:latin typeface="Opti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Optima" charset="0"/>
              </a:defRPr>
            </a:lvl1pPr>
          </a:lstStyle>
          <a:p>
            <a:fld id="{8DCE546C-221A-7C47-8B8B-E79ED9042EB1}" type="datetime1">
              <a:rPr lang="en-US"/>
              <a:pPr/>
              <a:t>11/24/14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89626">
              <a:defRPr sz="1200">
                <a:latin typeface="Opti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Optima" charset="0"/>
              </a:defRPr>
            </a:lvl1pPr>
          </a:lstStyle>
          <a:p>
            <a:fld id="{2F49DC79-39E9-2948-BD74-AE7E49B6966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112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89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43781A9-0CAF-7940-8DF5-436FB27CE3C0}" type="datetime1">
              <a:rPr lang="it-IT"/>
              <a:pPr/>
              <a:t>11/24/14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8962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318B51E-CE6F-BA44-A00C-5128E2AFD0B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676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217D65-53C7-BC4E-B366-016628EC0C69}" type="datetime1">
              <a:rPr lang="en-US"/>
              <a:pPr/>
              <a:t>11/24/14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4512-95E7-D84C-9B96-2BE5A4EAF28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763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Optima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B25EC-3E5A-9744-8BCE-6486EAB6A9FF}" type="datetime1">
              <a:rPr lang="en-US"/>
              <a:pPr/>
              <a:t>11/24/14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7B659-9AD4-7C44-A9F4-A0B02E3519E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2126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812801"/>
            <a:ext cx="7620000" cy="509588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1" y="1546226"/>
            <a:ext cx="8546123" cy="4608513"/>
          </a:xfrm>
        </p:spPr>
        <p:txBody>
          <a:bodyPr/>
          <a:lstStyle>
            <a:lvl5pPr>
              <a:defRPr>
                <a:latin typeface="Optima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BB21E-6405-8843-8C14-A722E1BAEADE}" type="datetime1">
              <a:rPr lang="en-US"/>
              <a:pPr/>
              <a:t>11/24/14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E3FF8-AF3C-9647-966E-2D2670106A4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3820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AD1D5-C95B-E146-B8B7-6A0E2A5B5BAD}" type="datetime1">
              <a:rPr lang="en-US"/>
              <a:pPr/>
              <a:t>11/24/14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F74C-2D4A-CF40-864A-0ADC3BFD497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931480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3986213" y="778934"/>
            <a:ext cx="4994276" cy="5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3986213" y="1547285"/>
            <a:ext cx="4867275" cy="460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795254EC-785B-9D4E-BC23-54A7A34AC0FC}" type="datetime1">
              <a:rPr lang="en-US"/>
              <a:pPr/>
              <a:t>11/24/14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defTabSz="38962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24763" y="6496052"/>
            <a:ext cx="1225550" cy="15663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  <a:latin typeface="Optima" charset="0"/>
                <a:cs typeface="Optima" charset="0"/>
              </a:defRPr>
            </a:lvl1pPr>
          </a:lstStyle>
          <a:p>
            <a:fld id="{68B8DE30-A562-BC45-989B-2A43DD722FB1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031" name="Picture 7" descr="logoFCL_black.jpg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79" y="260351"/>
            <a:ext cx="647700" cy="2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88938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Optima"/>
          <a:ea typeface="ＭＳ Ｐゴシック" charset="-128"/>
          <a:cs typeface="ＭＳ Ｐゴシック" pitchFamily="-105" charset="-128"/>
        </a:defRPr>
      </a:lvl1pPr>
      <a:lvl2pPr algn="l" defTabSz="3889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Optima" pitchFamily="-105" charset="0"/>
          <a:ea typeface="ＭＳ Ｐゴシック" charset="-128"/>
          <a:cs typeface="ＭＳ Ｐゴシック" charset="-128"/>
        </a:defRPr>
      </a:lvl2pPr>
      <a:lvl3pPr algn="l" defTabSz="3889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Optima" pitchFamily="-105" charset="0"/>
          <a:ea typeface="ＭＳ Ｐゴシック" charset="-128"/>
          <a:cs typeface="ＭＳ Ｐゴシック" charset="-128"/>
        </a:defRPr>
      </a:lvl3pPr>
      <a:lvl4pPr algn="l" defTabSz="3889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Optima" pitchFamily="-105" charset="0"/>
          <a:ea typeface="ＭＳ Ｐゴシック" charset="-128"/>
          <a:cs typeface="ＭＳ Ｐゴシック" charset="-128"/>
        </a:defRPr>
      </a:lvl4pPr>
      <a:lvl5pPr algn="l" defTabSz="3889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Optima" pitchFamily="-105" charset="0"/>
          <a:ea typeface="ＭＳ Ｐゴシック" charset="-128"/>
          <a:cs typeface="ＭＳ Ｐゴシック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92100" indent="-292100" algn="l" defTabSz="388938" rtl="0" eaLnBrk="0" fontAlgn="base" hangingPunct="0">
        <a:lnSpc>
          <a:spcPct val="110000"/>
        </a:lnSpc>
        <a:spcBef>
          <a:spcPts val="513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Optima"/>
          <a:ea typeface="ＭＳ Ｐゴシック" charset="-128"/>
          <a:cs typeface="ＭＳ Ｐゴシック" pitchFamily="-105" charset="-128"/>
        </a:defRPr>
      </a:lvl1pPr>
      <a:lvl2pPr marL="150813" indent="-150813" algn="l" defTabSz="388938" rtl="0" eaLnBrk="0" fontAlgn="base" hangingPunct="0">
        <a:lnSpc>
          <a:spcPct val="110000"/>
        </a:lnSpc>
        <a:spcBef>
          <a:spcPts val="513"/>
        </a:spcBef>
        <a:spcAft>
          <a:spcPct val="0"/>
        </a:spcAft>
        <a:buFont typeface="Wingdings" charset="0"/>
        <a:buChar char="§"/>
        <a:defRPr sz="1500" kern="1200">
          <a:solidFill>
            <a:schemeClr val="tx1"/>
          </a:solidFill>
          <a:latin typeface="Optima"/>
          <a:ea typeface="ＭＳ Ｐゴシック" charset="-128"/>
          <a:cs typeface="ＭＳ Ｐゴシック" pitchFamily="-105" charset="-128"/>
        </a:defRPr>
      </a:lvl2pPr>
      <a:lvl3pPr marL="973138" indent="-193675" algn="l" defTabSz="388938" rtl="0" eaLnBrk="0" fontAlgn="base" hangingPunct="0">
        <a:lnSpc>
          <a:spcPct val="110000"/>
        </a:lnSpc>
        <a:spcBef>
          <a:spcPts val="513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Optima"/>
          <a:ea typeface="ＭＳ Ｐゴシック" charset="-128"/>
          <a:cs typeface="ＭＳ Ｐゴシック" pitchFamily="-105" charset="-128"/>
        </a:defRPr>
      </a:lvl3pPr>
      <a:lvl4pPr marL="1363663" indent="-193675" algn="l" defTabSz="388938" rtl="0" eaLnBrk="0" fontAlgn="base" hangingPunct="0">
        <a:lnSpc>
          <a:spcPct val="110000"/>
        </a:lnSpc>
        <a:spcBef>
          <a:spcPts val="513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Optima"/>
          <a:ea typeface="ＭＳ Ｐゴシック" charset="-128"/>
          <a:cs typeface="ＭＳ Ｐゴシック" pitchFamily="-105" charset="-128"/>
        </a:defRPr>
      </a:lvl4pPr>
      <a:lvl5pPr marL="1752600" indent="-193675" algn="l" defTabSz="388938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Optima"/>
          <a:ea typeface="ＭＳ Ｐゴシック" charset="-128"/>
          <a:cs typeface="ＭＳ Ｐゴシック" pitchFamily="-105" charset="-128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5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5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11285"/>
          <a:stretch/>
        </p:blipFill>
        <p:spPr bwMode="auto">
          <a:xfrm>
            <a:off x="1" y="0"/>
            <a:ext cx="9144000" cy="6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302777"/>
            <a:ext cx="9144002" cy="15592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>
              <a:defRPr/>
            </a:pPr>
            <a:endParaRPr lang="it-IT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369377" y="5471182"/>
            <a:ext cx="8405247" cy="865717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200"/>
              </a:spcBef>
            </a:pPr>
            <a:r>
              <a:rPr lang="en-US" sz="37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Nuovi</a:t>
            </a:r>
            <a:r>
              <a:rPr lang="en-US" sz="3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 </a:t>
            </a:r>
            <a:r>
              <a:rPr lang="en-US" sz="37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paradigmi</a:t>
            </a:r>
            <a:r>
              <a:rPr lang="en-US" sz="3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 per </a:t>
            </a:r>
            <a:r>
              <a:rPr lang="en-US" sz="37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una</a:t>
            </a:r>
            <a:r>
              <a:rPr lang="en-US" sz="3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 </a:t>
            </a:r>
            <a:r>
              <a:rPr lang="en-US" sz="37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nuova</a:t>
            </a:r>
            <a:r>
              <a:rPr lang="en-US" sz="3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 </a:t>
            </a:r>
            <a:r>
              <a:rPr lang="en-US" sz="37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>crescita</a:t>
            </a:r>
            <a:r>
              <a:rPr lang="en-US" sz="3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  <a:t/>
            </a:r>
            <a:br>
              <a:rPr lang="en-US" sz="37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ＭＳ Ｐゴシック" charset="0"/>
                <a:cs typeface="Optima" charset="0"/>
              </a:rPr>
            </a:br>
            <a:r>
              <a:rPr lang="es-CO" sz="2000" b="0" dirty="0" smtClean="0">
                <a:solidFill>
                  <a:srgbClr val="D9D9D9"/>
                </a:solidFill>
                <a:latin typeface="Optima" charset="0"/>
                <a:cs typeface="Trebuchet MS" charset="0"/>
              </a:rPr>
              <a:t>Francesco Morace, Roma, 26 novembre, 2014</a:t>
            </a:r>
            <a:r>
              <a:rPr lang="es-CO" sz="2000" dirty="0" smtClean="0">
                <a:solidFill>
                  <a:srgbClr val="D9D9D9"/>
                </a:solidFill>
                <a:latin typeface="Optima" charset="0"/>
                <a:cs typeface="Trebuchet MS" charset="0"/>
              </a:rPr>
              <a:t/>
            </a:r>
            <a:br>
              <a:rPr lang="es-CO" sz="2000" dirty="0" smtClean="0">
                <a:solidFill>
                  <a:srgbClr val="D9D9D9"/>
                </a:solidFill>
                <a:latin typeface="Optima" charset="0"/>
                <a:cs typeface="Trebuchet MS" charset="0"/>
              </a:rPr>
            </a:br>
            <a:endParaRPr lang="es-CO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charset="0"/>
              <a:ea typeface="ＭＳ Ｐゴシック" charset="0"/>
              <a:cs typeface="Optima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Unique &amp; Universal</a:t>
            </a:r>
          </a:p>
        </p:txBody>
      </p:sp>
      <p:sp>
        <p:nvSpPr>
          <p:cNvPr id="174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Per le aziende con un forte carattere è </a:t>
            </a:r>
            <a:r>
              <a:rPr lang="it-IT" b="1">
                <a:latin typeface="Optima" charset="0"/>
                <a:ea typeface="ＭＳ Ｐゴシック" charset="0"/>
                <a:cs typeface="ＭＳ Ｐゴシック" charset="0"/>
              </a:rPr>
              <a:t>importante sapere che attraverso il paradigma Unique &amp; Universal</a:t>
            </a:r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si uscirà definitivamente dall</a:t>
            </a:r>
            <a:r>
              <a:rPr lang="ja-JP" altLang="it-IT">
                <a:latin typeface="Optima" charset="0"/>
                <a:ea typeface="ＭＳ Ｐゴシック" charset="0"/>
              </a:rPr>
              <a:t>’</a:t>
            </a:r>
            <a:r>
              <a:rPr lang="it-IT">
                <a:latin typeface="Optima" charset="0"/>
                <a:ea typeface="ＭＳ Ｐゴシック" charset="0"/>
              </a:rPr>
              <a:t>antinomia tra locale e globale 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verrà riconosciuto il valore di progetti unici e locali, rivolti al territorio e alla comunità di riferimento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si trasformeranno i prodotti locali in opzioni universali, liberandosi dal rischio del localismo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verrà riconosciuta con maggior trasparenza la distintività della loro origine e dei loro processi 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verrà utilizzata la Rete per creare nuove logiche distributive e comunicative, dando ai prodotti locali maggiori opportunità di affermazione.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D7710-E803-9D40-8210-8FA96C44A7C4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10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pic>
        <p:nvPicPr>
          <p:cNvPr id="17413" name="Immagine 16" descr="NEXT-D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8888" cy="26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magine 17" descr="NEXTDOO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4"/>
          <a:stretch>
            <a:fillRect/>
          </a:stretch>
        </p:blipFill>
        <p:spPr bwMode="auto">
          <a:xfrm>
            <a:off x="0" y="2209801"/>
            <a:ext cx="3798888" cy="23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magine 18" descr="NEXTDOOR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 b="11313"/>
          <a:stretch>
            <a:fillRect/>
          </a:stretch>
        </p:blipFill>
        <p:spPr bwMode="auto">
          <a:xfrm>
            <a:off x="0" y="4586818"/>
            <a:ext cx="3798888" cy="22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asellaDiTesto 5"/>
          <p:cNvSpPr txBox="1">
            <a:spLocks/>
          </p:cNvSpPr>
          <p:nvPr/>
        </p:nvSpPr>
        <p:spPr bwMode="auto">
          <a:xfrm>
            <a:off x="0" y="6208184"/>
            <a:ext cx="3798888" cy="649816"/>
          </a:xfrm>
          <a:prstGeom prst="rect">
            <a:avLst/>
          </a:prstGeom>
          <a:solidFill>
            <a:srgbClr val="000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 dirty="0" err="1">
                <a:latin typeface="Optima"/>
                <a:cs typeface="Optima"/>
              </a:rPr>
              <a:t>Next</a:t>
            </a:r>
            <a:r>
              <a:rPr lang="it-IT" sz="1000" dirty="0">
                <a:latin typeface="Optima"/>
                <a:cs typeface="Optima"/>
              </a:rPr>
              <a:t> Door a Chicago è uno spazio-caffè di State </a:t>
            </a:r>
            <a:r>
              <a:rPr lang="it-IT" sz="1000" dirty="0" err="1" smtClean="0">
                <a:latin typeface="Optima"/>
                <a:cs typeface="Optima"/>
              </a:rPr>
              <a:t>Farm's</a:t>
            </a:r>
            <a:r>
              <a:rPr lang="it-IT" sz="1000" dirty="0">
                <a:latin typeface="Optima"/>
                <a:cs typeface="Optima"/>
              </a:rPr>
              <a:t>, progettato per favorire la vicinanza tra le aziende e le comunità locali. </a:t>
            </a:r>
          </a:p>
        </p:txBody>
      </p:sp>
      <p:sp>
        <p:nvSpPr>
          <p:cNvPr id="17417" name="TextBox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CB3F11"/>
                </a:solidFill>
                <a:latin typeface="Optima" charset="0"/>
                <a:cs typeface="Optima" charset="0"/>
              </a:rPr>
              <a:t>Paradigmi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812800"/>
            <a:ext cx="7620000" cy="510117"/>
          </a:xfrm>
        </p:spPr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Salto di paradigma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4ED33F-33D8-324F-9C77-5FF894AF9119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11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28043" y="1634059"/>
            <a:ext cx="5887915" cy="3877732"/>
            <a:chOff x="2959100" y="1428750"/>
            <a:chExt cx="5651501" cy="4724400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2959100" y="1428750"/>
              <a:ext cx="2730500" cy="4724400"/>
            </a:xfrm>
            <a:prstGeom prst="roundRect">
              <a:avLst>
                <a:gd name="adj" fmla="val 12798"/>
              </a:avLst>
            </a:prstGeom>
            <a:grpFill/>
            <a:ln w="6350" cap="flat" cmpd="sng" algn="ctr">
              <a:solidFill>
                <a:srgbClr val="967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anchor="ctr"/>
            <a:lstStyle/>
            <a:p>
              <a:pPr algn="ctr" defTabSz="389626">
                <a:lnSpc>
                  <a:spcPts val="2131"/>
                </a:lnSpc>
                <a:defRPr/>
              </a:pPr>
              <a:r>
                <a:rPr lang="it-IT" sz="1700" b="1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Passato</a:t>
              </a:r>
            </a:p>
            <a:p>
              <a:pPr algn="ctr" defTabSz="389626">
                <a:lnSpc>
                  <a:spcPts val="2131"/>
                </a:lnSpc>
                <a:spcBef>
                  <a:spcPts val="700"/>
                </a:spcBef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Aspirazione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Evocazione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Identificazione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Visibilità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Suggestione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Apparenza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Evento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Passività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Status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Delocalizzazione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Premium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Lusso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880100" y="1428750"/>
              <a:ext cx="2730501" cy="4724400"/>
            </a:xfrm>
            <a:prstGeom prst="roundRect">
              <a:avLst>
                <a:gd name="adj" fmla="val 12798"/>
              </a:avLst>
            </a:prstGeom>
            <a:grpFill/>
            <a:ln w="6350" cap="flat" cmpd="sng" algn="ctr">
              <a:solidFill>
                <a:srgbClr val="967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anchor="ctr"/>
            <a:lstStyle/>
            <a:p>
              <a:pPr algn="ctr" defTabSz="389626">
                <a:lnSpc>
                  <a:spcPts val="2131"/>
                </a:lnSpc>
                <a:defRPr/>
              </a:pPr>
              <a:r>
                <a:rPr lang="it-IT" sz="1700" b="1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Futuro</a:t>
              </a:r>
            </a:p>
            <a:p>
              <a:pPr algn="ctr" defTabSz="389626">
                <a:lnSpc>
                  <a:spcPts val="2131"/>
                </a:lnSpc>
                <a:spcBef>
                  <a:spcPts val="700"/>
                </a:spcBef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Ispirazione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Vocazione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Convocazione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Credibilità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Intensità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 err="1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Memorabilità</a:t>
              </a:r>
              <a:endParaRPr lang="it-IT" dirty="0">
                <a:solidFill>
                  <a:schemeClr val="tx1"/>
                </a:solidFill>
                <a:latin typeface="Optima"/>
                <a:ea typeface="ＭＳ 明朝" charset="-128"/>
                <a:cs typeface="Optima"/>
              </a:endParaRP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Progetto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 err="1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Pro-attività</a:t>
              </a:r>
              <a:endParaRPr lang="it-IT" dirty="0">
                <a:solidFill>
                  <a:schemeClr val="tx1"/>
                </a:solidFill>
                <a:latin typeface="Optima"/>
                <a:ea typeface="ＭＳ 明朝" charset="-128"/>
                <a:cs typeface="Optima"/>
              </a:endParaRP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Click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Prossimità</a:t>
              </a: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 err="1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Freemium</a:t>
              </a:r>
              <a:endParaRPr lang="it-IT" dirty="0">
                <a:solidFill>
                  <a:schemeClr val="tx1"/>
                </a:solidFill>
                <a:latin typeface="Optima"/>
                <a:ea typeface="ＭＳ 明朝" charset="-128"/>
                <a:cs typeface="Optima"/>
              </a:endParaRPr>
            </a:p>
            <a:p>
              <a:pPr algn="ctr" defTabSz="389626">
                <a:lnSpc>
                  <a:spcPts val="2131"/>
                </a:lnSpc>
                <a:defRPr/>
              </a:pPr>
              <a:r>
                <a:rPr lang="it-IT" dirty="0">
                  <a:solidFill>
                    <a:schemeClr val="tx1"/>
                  </a:solidFill>
                  <a:latin typeface="Optima"/>
                  <a:ea typeface="ＭＳ 明朝" charset="-128"/>
                  <a:cs typeface="Optima"/>
                </a:rPr>
                <a:t>Eccellenza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143250" y="1932390"/>
              <a:ext cx="2362200" cy="1588"/>
            </a:xfrm>
            <a:prstGeom prst="line">
              <a:avLst/>
            </a:prstGeom>
            <a:grpFill/>
            <a:ln w="6350" cap="flat" cmpd="sng" algn="ctr">
              <a:solidFill>
                <a:srgbClr val="9671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64250" y="1932390"/>
              <a:ext cx="2362200" cy="1588"/>
            </a:xfrm>
            <a:prstGeom prst="line">
              <a:avLst/>
            </a:prstGeom>
            <a:grpFill/>
            <a:ln w="6350" cap="flat" cmpd="sng" algn="ctr">
              <a:solidFill>
                <a:srgbClr val="9671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Text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1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967100"/>
                </a:solidFill>
                <a:latin typeface="Optima" charset="0"/>
                <a:cs typeface="Optima" charset="0"/>
              </a:rPr>
              <a:t>Conclusioni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812800"/>
            <a:ext cx="7620000" cy="510117"/>
          </a:xfrm>
        </p:spPr>
        <p:txBody>
          <a:bodyPr/>
          <a:lstStyle/>
          <a:p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I drivers operativi dei paradigmi</a:t>
            </a:r>
          </a:p>
        </p:txBody>
      </p:sp>
      <p:sp>
        <p:nvSpPr>
          <p:cNvPr id="1536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0506D-DCE8-9E4C-A514-3E409431A836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12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1" y="1534585"/>
            <a:ext cx="1002016" cy="29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967100"/>
              </a:buClr>
              <a:buSzPct val="120000"/>
              <a:buFont typeface="Lucida Grande" charset="0"/>
              <a:buChar char="|"/>
            </a:pPr>
            <a:r>
              <a:rPr lang="it-IT">
                <a:solidFill>
                  <a:srgbClr val="142B69"/>
                </a:solidFill>
                <a:latin typeface="Optima" charset="0"/>
                <a:cs typeface="Optima" charset="0"/>
              </a:rPr>
              <a:t> </a:t>
            </a:r>
            <a:r>
              <a:rPr lang="it-IT">
                <a:solidFill>
                  <a:srgbClr val="FFFFFF"/>
                </a:solidFill>
                <a:latin typeface="Optima" charset="0"/>
                <a:cs typeface="Optima" charset="0"/>
              </a:rPr>
              <a:t>Paradigma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65414" y="1534585"/>
            <a:ext cx="681415" cy="29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967100"/>
              </a:buClr>
              <a:buSzPct val="120000"/>
              <a:buFont typeface="Lucida Grande" charset="0"/>
              <a:buChar char="|"/>
            </a:pPr>
            <a:r>
              <a:rPr lang="it-IT">
                <a:solidFill>
                  <a:srgbClr val="142B69"/>
                </a:solidFill>
                <a:latin typeface="Optima" charset="0"/>
                <a:cs typeface="Optima" charset="0"/>
              </a:rPr>
              <a:t> </a:t>
            </a:r>
            <a:r>
              <a:rPr lang="it-IT">
                <a:solidFill>
                  <a:srgbClr val="FFFFFF"/>
                </a:solidFill>
                <a:latin typeface="Optima" charset="0"/>
                <a:cs typeface="Optima" charset="0"/>
              </a:rPr>
              <a:t>Azioni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04801" y="1953685"/>
            <a:ext cx="2257425" cy="952500"/>
          </a:xfrm>
          <a:prstGeom prst="roundRect">
            <a:avLst/>
          </a:prstGeom>
          <a:solidFill>
            <a:srgbClr val="967100">
              <a:alpha val="72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r>
              <a:rPr lang="en-GB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cs typeface="Optima" charset="0"/>
              </a:rPr>
              <a:t>Trust &amp; Share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4801" y="3050118"/>
            <a:ext cx="2257425" cy="952500"/>
          </a:xfrm>
          <a:prstGeom prst="roundRect">
            <a:avLst/>
          </a:prstGeom>
          <a:solidFill>
            <a:srgbClr val="967100">
              <a:alpha val="72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r>
              <a:rPr lang="en-GB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cs typeface="Optima" charset="0"/>
              </a:rPr>
              <a:t>Quick &amp; Deep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4801" y="4146551"/>
            <a:ext cx="2257425" cy="952500"/>
          </a:xfrm>
          <a:prstGeom prst="roundRect">
            <a:avLst/>
          </a:prstGeom>
          <a:solidFill>
            <a:srgbClr val="967100">
              <a:alpha val="72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r>
              <a:rPr lang="en-GB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cs typeface="Optima" charset="0"/>
              </a:rPr>
              <a:t>Crucial &amp; Sustainable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04801" y="5242985"/>
            <a:ext cx="2257425" cy="952500"/>
          </a:xfrm>
          <a:prstGeom prst="roundRect">
            <a:avLst/>
          </a:prstGeom>
          <a:solidFill>
            <a:srgbClr val="967100">
              <a:alpha val="72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r>
              <a:rPr lang="en-GB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cs typeface="Optima" charset="0"/>
              </a:rPr>
              <a:t>Unique &amp; Universal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690813" y="1953685"/>
            <a:ext cx="6159500" cy="9525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pPr>
              <a:lnSpc>
                <a:spcPct val="110000"/>
              </a:lnSpc>
            </a:pPr>
            <a:r>
              <a:rPr lang="it-IT">
                <a:latin typeface="Optima" charset="0"/>
                <a:cs typeface="Optima" charset="0"/>
              </a:rPr>
              <a:t>Puntare sulla relazione empatica come driver per progettare servizi e prodotti che portino ad </a:t>
            </a:r>
            <a:r>
              <a:rPr lang="it-IT" i="1">
                <a:latin typeface="Optima" charset="0"/>
                <a:cs typeface="Optima" charset="0"/>
              </a:rPr>
              <a:t>af-fidarsi </a:t>
            </a:r>
            <a:r>
              <a:rPr lang="it-IT">
                <a:latin typeface="Optima" charset="0"/>
                <a:cs typeface="Optima" charset="0"/>
              </a:rPr>
              <a:t>alle brand, con un loro nuovo ruolo di consulenza.</a:t>
            </a:r>
            <a:endParaRPr lang="it-IT" i="1">
              <a:latin typeface="Optima" charset="0"/>
              <a:cs typeface="Optima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690813" y="4146551"/>
            <a:ext cx="6159500" cy="9525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pPr defTabSz="389626">
              <a:lnSpc>
                <a:spcPct val="110000"/>
              </a:lnSpc>
              <a:defRPr/>
            </a:pPr>
            <a:r>
              <a:rPr lang="it-IT">
                <a:solidFill>
                  <a:srgbClr val="FFFFFF"/>
                </a:solidFill>
                <a:latin typeface="Optima" charset="0"/>
                <a:ea typeface="Optima" charset="0"/>
                <a:cs typeface="Optima" charset="0"/>
              </a:rPr>
              <a:t>Rendere le aziende e le brand dei </a:t>
            </a:r>
            <a:r>
              <a:rPr lang="it-IT" i="1">
                <a:solidFill>
                  <a:srgbClr val="FFFFFF"/>
                </a:solidFill>
                <a:latin typeface="Optima" charset="0"/>
                <a:ea typeface="Optima" charset="0"/>
                <a:cs typeface="Optima" charset="0"/>
              </a:rPr>
              <a:t>partner di vita </a:t>
            </a:r>
            <a:r>
              <a:rPr lang="it-IT">
                <a:solidFill>
                  <a:srgbClr val="FFFFFF"/>
                </a:solidFill>
                <a:latin typeface="Optima" charset="0"/>
                <a:ea typeface="Optima" charset="0"/>
                <a:cs typeface="Optima" charset="0"/>
              </a:rPr>
              <a:t>che seguono le diverse generazioni e le comunità, con progetti mirati rivolti al territorio. 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690813" y="5242985"/>
            <a:ext cx="6159500" cy="9525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pPr defTabSz="389626">
              <a:lnSpc>
                <a:spcPct val="110000"/>
              </a:lnSpc>
              <a:defRPr/>
            </a:pPr>
            <a:r>
              <a:rPr lang="it-IT">
                <a:solidFill>
                  <a:srgbClr val="FFFFFF"/>
                </a:solidFill>
                <a:latin typeface="Optima" charset="0"/>
                <a:ea typeface="Optima" charset="0"/>
                <a:cs typeface="Optima" charset="0"/>
              </a:rPr>
              <a:t>Sperimentare la distintività, ripensando al ruolo della Brand, come attrattore per servizi diversi da quelli tradizionalmente offerti.</a:t>
            </a:r>
          </a:p>
        </p:txBody>
      </p:sp>
      <p:sp>
        <p:nvSpPr>
          <p:cNvPr id="28" name="Rounded Rectangle 23"/>
          <p:cNvSpPr/>
          <p:nvPr/>
        </p:nvSpPr>
        <p:spPr bwMode="auto">
          <a:xfrm>
            <a:off x="2690813" y="3050118"/>
            <a:ext cx="6159500" cy="9525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txBody>
          <a:bodyPr lIns="76200" tIns="50800" rIns="38100" bIns="0"/>
          <a:lstStyle/>
          <a:p>
            <a:pPr>
              <a:lnSpc>
                <a:spcPct val="110000"/>
              </a:lnSpc>
            </a:pPr>
            <a:r>
              <a:rPr lang="it-IT">
                <a:solidFill>
                  <a:srgbClr val="FFFFFF"/>
                </a:solidFill>
                <a:latin typeface="Optima" charset="0"/>
                <a:cs typeface="Optima" charset="0"/>
              </a:rPr>
              <a:t>Lavorare sulla variabile </a:t>
            </a:r>
            <a:r>
              <a:rPr lang="it-IT" i="1">
                <a:solidFill>
                  <a:srgbClr val="FFFFFF"/>
                </a:solidFill>
                <a:latin typeface="Optima" charset="0"/>
                <a:cs typeface="Optima" charset="0"/>
              </a:rPr>
              <a:t>tempo</a:t>
            </a:r>
            <a:r>
              <a:rPr lang="it-IT">
                <a:solidFill>
                  <a:srgbClr val="FFFFFF"/>
                </a:solidFill>
                <a:latin typeface="Optima" charset="0"/>
                <a:cs typeface="Optima" charset="0"/>
              </a:rPr>
              <a:t>, proponendo prodotti e servizi semplici e chiari, seguendo e servendo le concrete occasioni di vita delle persone.</a:t>
            </a:r>
            <a:endParaRPr lang="en-GB">
              <a:solidFill>
                <a:srgbClr val="FFFFFF"/>
              </a:solidFill>
              <a:latin typeface="Optima" charset="0"/>
              <a:cs typeface="Optima" charset="0"/>
            </a:endParaRPr>
          </a:p>
        </p:txBody>
      </p:sp>
      <p:sp>
        <p:nvSpPr>
          <p:cNvPr id="19470" name="Text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1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967100"/>
                </a:solidFill>
                <a:latin typeface="Optima" charset="0"/>
                <a:cs typeface="Optima" charset="0"/>
              </a:rPr>
              <a:t>Conclusioni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812800"/>
            <a:ext cx="7620000" cy="510117"/>
          </a:xfrm>
        </p:spPr>
        <p:txBody>
          <a:bodyPr/>
          <a:lstStyle/>
          <a:p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I drivers operativi dei paradigmi</a:t>
            </a:r>
          </a:p>
        </p:txBody>
      </p:sp>
      <p:sp>
        <p:nvSpPr>
          <p:cNvPr id="1536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A9C57B-4513-DC46-A0BE-879ED36A630F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13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sp>
        <p:nvSpPr>
          <p:cNvPr id="20484" name="Text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1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967100"/>
                </a:solidFill>
                <a:latin typeface="Optima" charset="0"/>
                <a:cs typeface="Optima" charset="0"/>
              </a:rPr>
              <a:t>Conclusioni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2264" y="1615017"/>
            <a:ext cx="4103687" cy="355600"/>
          </a:xfrm>
          <a:prstGeom prst="round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>
              <a:defRPr/>
            </a:pPr>
            <a:r>
              <a:rPr lang="it-IT" sz="1700" b="1" dirty="0">
                <a:solidFill>
                  <a:srgbClr val="FFFFFF"/>
                </a:solidFill>
                <a:latin typeface="Optima"/>
                <a:cs typeface="Optima"/>
              </a:rPr>
              <a:t>I Valori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99000" y="1615017"/>
            <a:ext cx="4102100" cy="355600"/>
          </a:xfrm>
          <a:prstGeom prst="round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>
              <a:defRPr/>
            </a:pPr>
            <a:r>
              <a:rPr lang="it-IT" sz="1700" b="1" dirty="0">
                <a:solidFill>
                  <a:srgbClr val="FFFFFF"/>
                </a:solidFill>
                <a:latin typeface="Optima"/>
                <a:cs typeface="Optima"/>
              </a:rPr>
              <a:t>L’Azienda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" y="3215217"/>
            <a:ext cx="4103688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Quick &amp; Deep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Commodity Eccellente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48213" y="3215217"/>
            <a:ext cx="4102100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endParaRPr lang="it-IT" b="1">
              <a:solidFill>
                <a:schemeClr val="tx1"/>
              </a:solidFill>
              <a:latin typeface="Optima" charset="0"/>
              <a:ea typeface="ＭＳ Ｐゴシック" charset="0"/>
              <a:cs typeface="Arial Rounded MT Bold" charset="0"/>
            </a:endParaRP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Tutorship quotidiana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Il corto-circuito virtuoso funzione/emozione</a:t>
            </a:r>
          </a:p>
          <a:p>
            <a:pPr algn="ctr">
              <a:spcBef>
                <a:spcPts val="500"/>
              </a:spcBef>
            </a:pPr>
            <a:endParaRPr lang="it-IT" b="1">
              <a:solidFill>
                <a:schemeClr val="tx1"/>
              </a:solidFill>
              <a:latin typeface="Optima" charset="0"/>
              <a:ea typeface="ＭＳ Ｐゴシック" charset="0"/>
              <a:cs typeface="Arial Rounded MT Bold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" y="2201333"/>
            <a:ext cx="4103688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</a:rPr>
              <a:t>Trust &amp; Share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</a:rPr>
              <a:t>Relazione condivisa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48213" y="2201333"/>
            <a:ext cx="4102100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Arial Rounded MT Bold" charset="0"/>
              </a:rPr>
              <a:t>Progettualità condivisa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Arial Rounded MT Bold" charset="0"/>
              </a:rPr>
              <a:t>Il corto circuito virtuoso fattore umano/tecnologia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4800" y="4231217"/>
            <a:ext cx="4103688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Crucial &amp; Sustainable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Sostenibilità Civica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4800" y="5247217"/>
            <a:ext cx="4103688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Arial Rounded MT Bold" charset="0"/>
              </a:rPr>
              <a:t>Unique &amp; Universal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Arial Rounded MT Bold" charset="0"/>
              </a:rPr>
              <a:t>Unicità distintiva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48213" y="4231217"/>
            <a:ext cx="4102100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Network integrato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Il corto-circuito virtuoso pubblico/privato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31801" y="2595034"/>
            <a:ext cx="3846513" cy="2117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76801" y="2595034"/>
            <a:ext cx="3846513" cy="2117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76801" y="4622801"/>
            <a:ext cx="3846513" cy="4233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6801" y="5638801"/>
            <a:ext cx="3846513" cy="4233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1801" y="4622801"/>
            <a:ext cx="3846513" cy="4233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1801" y="5638801"/>
            <a:ext cx="3846513" cy="4233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ouble Bracket 38"/>
          <p:cNvSpPr/>
          <p:nvPr/>
        </p:nvSpPr>
        <p:spPr>
          <a:xfrm>
            <a:off x="1657350" y="1615017"/>
            <a:ext cx="1398588" cy="355600"/>
          </a:xfrm>
          <a:prstGeom prst="bracketPair">
            <a:avLst/>
          </a:prstGeom>
          <a:ln w="12700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7925" tIns="38963" rIns="77925" bIns="38963" anchor="ctr"/>
          <a:lstStyle/>
          <a:p>
            <a:pPr algn="ctr" defTabSz="389626">
              <a:defRPr/>
            </a:pPr>
            <a:endParaRPr lang="it-IT">
              <a:latin typeface="Optima"/>
              <a:cs typeface="Optima"/>
            </a:endParaRPr>
          </a:p>
        </p:txBody>
      </p:sp>
      <p:sp>
        <p:nvSpPr>
          <p:cNvPr id="40" name="Double Bracket 39"/>
          <p:cNvSpPr/>
          <p:nvPr/>
        </p:nvSpPr>
        <p:spPr>
          <a:xfrm>
            <a:off x="6100763" y="1600200"/>
            <a:ext cx="1397000" cy="355600"/>
          </a:xfrm>
          <a:prstGeom prst="bracketPair">
            <a:avLst/>
          </a:prstGeom>
          <a:ln w="12700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7925" tIns="38963" rIns="77925" bIns="38963" anchor="ctr"/>
          <a:lstStyle/>
          <a:p>
            <a:pPr algn="ctr" defTabSz="389626">
              <a:defRPr/>
            </a:pPr>
            <a:endParaRPr lang="it-IT">
              <a:latin typeface="Optima"/>
              <a:cs typeface="Optima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443414" y="3606801"/>
            <a:ext cx="238125" cy="6351"/>
          </a:xfrm>
          <a:prstGeom prst="straightConnector1">
            <a:avLst/>
          </a:prstGeom>
          <a:ln w="9525" cap="flat" cmpd="sng" algn="ctr">
            <a:solidFill>
              <a:srgbClr val="9671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43414" y="2590800"/>
            <a:ext cx="238125" cy="8467"/>
          </a:xfrm>
          <a:prstGeom prst="straightConnector1">
            <a:avLst/>
          </a:prstGeom>
          <a:ln w="9525" cap="flat" cmpd="sng" algn="ctr">
            <a:solidFill>
              <a:srgbClr val="9671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43414" y="4620684"/>
            <a:ext cx="238125" cy="6349"/>
          </a:xfrm>
          <a:prstGeom prst="straightConnector1">
            <a:avLst/>
          </a:prstGeom>
          <a:ln w="9525" cap="flat" cmpd="sng" algn="ctr">
            <a:solidFill>
              <a:srgbClr val="9671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443414" y="5634567"/>
            <a:ext cx="238125" cy="8467"/>
          </a:xfrm>
          <a:prstGeom prst="straightConnector1">
            <a:avLst/>
          </a:prstGeom>
          <a:ln w="9525" cap="flat" cmpd="sng" algn="ctr">
            <a:solidFill>
              <a:srgbClr val="9671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4"/>
          <p:cNvCxnSpPr/>
          <p:nvPr/>
        </p:nvCxnSpPr>
        <p:spPr>
          <a:xfrm>
            <a:off x="573088" y="3632201"/>
            <a:ext cx="3846512" cy="4233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/>
          <p:cNvCxnSpPr/>
          <p:nvPr/>
        </p:nvCxnSpPr>
        <p:spPr>
          <a:xfrm>
            <a:off x="4876801" y="3606801"/>
            <a:ext cx="3846513" cy="4233"/>
          </a:xfrm>
          <a:prstGeom prst="line">
            <a:avLst/>
          </a:prstGeom>
          <a:ln w="6350" cap="flat" cmpd="sng" algn="ctr">
            <a:solidFill>
              <a:srgbClr val="9671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29"/>
          <p:cNvSpPr/>
          <p:nvPr/>
        </p:nvSpPr>
        <p:spPr>
          <a:xfrm>
            <a:off x="4733925" y="5257800"/>
            <a:ext cx="4102100" cy="787400"/>
          </a:xfrm>
          <a:prstGeom prst="roundRect">
            <a:avLst/>
          </a:prstGeom>
          <a:noFill/>
          <a:ln w="3175" cap="flat" cmpd="sng" algn="ctr">
            <a:solidFill>
              <a:srgbClr val="9671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1646" rIns="0" bIns="21646" anchor="ctr"/>
          <a:lstStyle/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Patrimonio generativo</a:t>
            </a:r>
          </a:p>
          <a:p>
            <a:pPr algn="ctr">
              <a:spcBef>
                <a:spcPts val="500"/>
              </a:spcBef>
            </a:pPr>
            <a:r>
              <a:rPr lang="it-IT" b="1">
                <a:solidFill>
                  <a:schemeClr val="tx1"/>
                </a:solidFill>
                <a:latin typeface="Optima" charset="0"/>
                <a:ea typeface="ＭＳ Ｐゴシック" charset="0"/>
                <a:cs typeface="Arial Rounded MT Bold" charset="0"/>
              </a:rPr>
              <a:t>Il corto-circuito virtuoso locale/universale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16523" y="6343650"/>
            <a:ext cx="8527074" cy="228600"/>
          </a:xfrm>
          <a:prstGeom prst="roundRect">
            <a:avLst/>
          </a:prstGeom>
          <a:solidFill>
            <a:srgbClr val="4F4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0" rIns="203200" anchor="ctr"/>
          <a:lstStyle/>
          <a:p>
            <a:pPr algn="dist">
              <a:defRPr/>
            </a:pPr>
            <a:r>
              <a:rPr lang="en-US" sz="1000" dirty="0">
                <a:solidFill>
                  <a:schemeClr val="tx1"/>
                </a:solidFill>
                <a:latin typeface="Optima"/>
                <a:ea typeface="Arial" pitchFamily="-109" charset="0"/>
                <a:cs typeface="Optima"/>
              </a:rPr>
              <a:t>Future Concept Lab  |  via </a:t>
            </a:r>
            <a:r>
              <a:rPr lang="en-US" sz="1000" dirty="0" err="1">
                <a:solidFill>
                  <a:schemeClr val="tx1"/>
                </a:solidFill>
                <a:latin typeface="Optima"/>
                <a:ea typeface="Arial" pitchFamily="-109" charset="0"/>
                <a:cs typeface="Optima"/>
              </a:rPr>
              <a:t>Benedetto</a:t>
            </a:r>
            <a:r>
              <a:rPr lang="en-US" sz="1000" dirty="0">
                <a:solidFill>
                  <a:schemeClr val="tx1"/>
                </a:solidFill>
                <a:latin typeface="Optima"/>
                <a:ea typeface="Arial" pitchFamily="-109" charset="0"/>
                <a:cs typeface="Optima"/>
              </a:rPr>
              <a:t> Marcello 4, 20124, Milano, Italy  |  </a:t>
            </a:r>
            <a:r>
              <a:rPr lang="en-US" sz="1000" dirty="0" err="1">
                <a:solidFill>
                  <a:schemeClr val="tx1"/>
                </a:solidFill>
                <a:latin typeface="Optima"/>
                <a:ea typeface="Arial" pitchFamily="-109" charset="0"/>
                <a:cs typeface="Optima"/>
              </a:rPr>
              <a:t>info@futureconceptlab.com</a:t>
            </a:r>
            <a:r>
              <a:rPr lang="en-US" sz="1000" dirty="0">
                <a:solidFill>
                  <a:schemeClr val="tx1"/>
                </a:solidFill>
                <a:latin typeface="Optima"/>
                <a:ea typeface="Arial" pitchFamily="-109" charset="0"/>
                <a:cs typeface="Optima"/>
              </a:rPr>
              <a:t>  |  http://</a:t>
            </a:r>
            <a:r>
              <a:rPr lang="en-US" sz="1000" dirty="0" err="1">
                <a:solidFill>
                  <a:schemeClr val="tx1"/>
                </a:solidFill>
                <a:latin typeface="Optima"/>
                <a:ea typeface="Arial" pitchFamily="-109" charset="0"/>
                <a:cs typeface="Optima"/>
              </a:rPr>
              <a:t>www.futureconceptlab.com</a:t>
            </a:r>
            <a:endParaRPr lang="en-US" sz="1000" dirty="0">
              <a:solidFill>
                <a:schemeClr val="tx1"/>
              </a:solidFill>
              <a:latin typeface="Optima"/>
              <a:ea typeface="Arial" pitchFamily="-109" charset="0"/>
              <a:cs typeface="Opti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885" y="1647824"/>
            <a:ext cx="7356231" cy="3323464"/>
            <a:chOff x="973015" y="1647824"/>
            <a:chExt cx="7356231" cy="3323464"/>
          </a:xfrm>
        </p:grpSpPr>
        <p:pic>
          <p:nvPicPr>
            <p:cNvPr id="7171" name="Immagine 3" descr="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015" y="1647825"/>
              <a:ext cx="2324100" cy="332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Immagine 4" descr="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30" y="1647825"/>
              <a:ext cx="2324100" cy="332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Immagine 5" descr="0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246" y="1647824"/>
              <a:ext cx="2286000" cy="332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/>
          <p:cNvSpPr txBox="1"/>
          <p:nvPr/>
        </p:nvSpPr>
        <p:spPr>
          <a:xfrm>
            <a:off x="1202163" y="5059363"/>
            <a:ext cx="16738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200" dirty="0">
                <a:latin typeface="Optima"/>
                <a:ea typeface="ＭＳ Ｐゴシック" pitchFamily="1" charset="-128"/>
                <a:cs typeface="Optima"/>
              </a:rPr>
              <a:t>Libro </a:t>
            </a:r>
            <a:endParaRPr lang="it-IT" sz="1200" dirty="0">
              <a:solidFill>
                <a:srgbClr val="FF0000"/>
              </a:solidFill>
              <a:latin typeface="Optima"/>
              <a:ea typeface="ＭＳ Ｐゴシック" pitchFamily="1" charset="-128"/>
              <a:cs typeface="Optima"/>
            </a:endParaRPr>
          </a:p>
          <a:p>
            <a:pPr algn="ctr">
              <a:defRPr/>
            </a:pPr>
            <a:r>
              <a:rPr lang="it-IT" sz="1200" b="1" dirty="0">
                <a:latin typeface="Optima"/>
                <a:ea typeface="ＭＳ Ｐゴシック" pitchFamily="1" charset="-128"/>
                <a:cs typeface="Optima"/>
              </a:rPr>
              <a:t>I Paradigmi del Futuro</a:t>
            </a:r>
            <a:endParaRPr lang="it-IT" sz="1200" dirty="0">
              <a:latin typeface="Optima"/>
              <a:ea typeface="ＭＳ Ｐゴシック" pitchFamily="1" charset="-128"/>
              <a:cs typeface="Optima"/>
            </a:endParaRPr>
          </a:p>
          <a:p>
            <a:pPr algn="ctr">
              <a:defRPr/>
            </a:pPr>
            <a:r>
              <a:rPr lang="it-IT" sz="1200" dirty="0">
                <a:latin typeface="Optima"/>
                <a:ea typeface="ＭＳ Ｐゴシック" pitchFamily="1" charset="-128"/>
                <a:cs typeface="Optima"/>
              </a:rPr>
              <a:t>Lo Scenario dei Trend</a:t>
            </a:r>
          </a:p>
          <a:p>
            <a:pPr algn="ctr">
              <a:defRPr/>
            </a:pPr>
            <a:r>
              <a:rPr lang="it-IT" sz="1200" dirty="0">
                <a:solidFill>
                  <a:schemeClr val="tx1">
                    <a:lumMod val="65000"/>
                  </a:schemeClr>
                </a:solidFill>
                <a:latin typeface="Optima"/>
                <a:ea typeface="ＭＳ Ｐゴシック" pitchFamily="1" charset="-128"/>
                <a:cs typeface="Optima"/>
              </a:rPr>
              <a:t>www.amazon.it</a:t>
            </a:r>
          </a:p>
        </p:txBody>
      </p:sp>
      <p:sp>
        <p:nvSpPr>
          <p:cNvPr id="7175" name="CasellaDiTesto 9"/>
          <p:cNvSpPr txBox="1">
            <a:spLocks noChangeArrowheads="1"/>
          </p:cNvSpPr>
          <p:nvPr/>
        </p:nvSpPr>
        <p:spPr bwMode="auto">
          <a:xfrm>
            <a:off x="3686777" y="5059363"/>
            <a:ext cx="1774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>
                <a:latin typeface="Optima" charset="0"/>
                <a:cs typeface="Optima" charset="0"/>
              </a:rPr>
              <a:t>E-book</a:t>
            </a:r>
          </a:p>
          <a:p>
            <a:pPr algn="ctr" eaLnBrk="1" hangingPunct="1"/>
            <a:r>
              <a:rPr lang="it-IT" sz="1200" b="1">
                <a:latin typeface="Optima" charset="0"/>
                <a:cs typeface="Optima" charset="0"/>
              </a:rPr>
              <a:t>Paradigms of the Future</a:t>
            </a:r>
            <a:r>
              <a:rPr lang="it-IT" sz="1200">
                <a:latin typeface="Optima" charset="0"/>
                <a:cs typeface="Optima" charset="0"/>
              </a:rPr>
              <a:t> </a:t>
            </a:r>
          </a:p>
          <a:p>
            <a:pPr algn="ctr" eaLnBrk="1" hangingPunct="1"/>
            <a:r>
              <a:rPr lang="it-IT" sz="1200">
                <a:latin typeface="Optima" charset="0"/>
                <a:cs typeface="Optima" charset="0"/>
              </a:rPr>
              <a:t>A Trends Exploration </a:t>
            </a:r>
          </a:p>
          <a:p>
            <a:pPr algn="ctr" eaLnBrk="1" hangingPunct="1"/>
            <a:r>
              <a:rPr lang="it-IT" sz="1200">
                <a:solidFill>
                  <a:srgbClr val="A6A6A6"/>
                </a:solidFill>
                <a:latin typeface="Optima" charset="0"/>
                <a:cs typeface="Optima" charset="0"/>
              </a:rPr>
              <a:t>itunes.apple.com</a:t>
            </a:r>
          </a:p>
        </p:txBody>
      </p:sp>
      <p:sp>
        <p:nvSpPr>
          <p:cNvPr id="7176" name="CasellaDiTesto 10"/>
          <p:cNvSpPr txBox="1">
            <a:spLocks noChangeArrowheads="1"/>
          </p:cNvSpPr>
          <p:nvPr/>
        </p:nvSpPr>
        <p:spPr bwMode="auto">
          <a:xfrm>
            <a:off x="6072028" y="5059363"/>
            <a:ext cx="20716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200">
                <a:latin typeface="Optima" charset="0"/>
                <a:cs typeface="Optima" charset="0"/>
              </a:rPr>
              <a:t>Corso On-line </a:t>
            </a:r>
          </a:p>
          <a:p>
            <a:pPr algn="ctr" eaLnBrk="1" hangingPunct="1"/>
            <a:r>
              <a:rPr lang="it-IT" sz="1200" b="1">
                <a:latin typeface="Optima" charset="0"/>
                <a:cs typeface="Optima" charset="0"/>
              </a:rPr>
              <a:t>TrendsGymnasium</a:t>
            </a:r>
            <a:endParaRPr lang="it-IT" sz="1200">
              <a:latin typeface="Optima" charset="0"/>
              <a:cs typeface="Optima" charset="0"/>
            </a:endParaRPr>
          </a:p>
          <a:p>
            <a:pPr algn="ctr" eaLnBrk="1" hangingPunct="1"/>
            <a:r>
              <a:rPr lang="it-IT" sz="1200">
                <a:latin typeface="Optima" charset="0"/>
                <a:cs typeface="Optima" charset="0"/>
              </a:rPr>
              <a:t>Corso Coolhunting</a:t>
            </a:r>
          </a:p>
          <a:p>
            <a:pPr algn="ctr" eaLnBrk="1" hangingPunct="1"/>
            <a:r>
              <a:rPr lang="it-IT" sz="1200">
                <a:solidFill>
                  <a:srgbClr val="A6A6A6"/>
                </a:solidFill>
                <a:latin typeface="Optima" charset="0"/>
                <a:cs typeface="Optima" charset="0"/>
              </a:rPr>
              <a:t>www.trendsgymnasium.com</a:t>
            </a:r>
          </a:p>
        </p:txBody>
      </p:sp>
      <p:pic>
        <p:nvPicPr>
          <p:cNvPr id="10" name="Picture 7" descr="logoFCL_black.jp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56" y="514350"/>
            <a:ext cx="1953489" cy="6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0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Cambiamento d’epoca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Stiamo assistendo ad un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vero e proprio cambiamento </a:t>
            </a:r>
            <a:r>
              <a:rPr lang="it-IT" b="1" dirty="0" smtClean="0">
                <a:latin typeface="Optima" charset="0"/>
                <a:ea typeface="ＭＳ Ｐゴシック" charset="0"/>
                <a:cs typeface="ＭＳ Ｐゴシック" charset="0"/>
              </a:rPr>
              <a:t>d'epoca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, una trasformazione che modifica la relazione con la tecnologia, con il denaro, con i servizi e i prodotti, con l</a:t>
            </a:r>
            <a:r>
              <a:rPr lang="ja-JP" altLang="it-IT" dirty="0">
                <a:latin typeface="Optima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intero sistema dei consumi e dei servizi.</a:t>
            </a:r>
          </a:p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Contemporaneamente si chiarisce </a:t>
            </a:r>
            <a:r>
              <a:rPr lang="it-IT" dirty="0" smtClean="0">
                <a:latin typeface="Optima" charset="0"/>
                <a:ea typeface="ＭＳ Ｐゴシック" charset="0"/>
                <a:cs typeface="ＭＳ Ｐゴシック" charset="0"/>
              </a:rPr>
              <a:t>l'evoluzione 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dei valori e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dei paradigmi sociali verso esperienze che non si possono comprare e che indicano una possibile crescita felice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: la co-operazione, la serenità, la convivialità ma anche la legalità, la reputazione, </a:t>
            </a:r>
            <a:r>
              <a:rPr lang="it-IT" dirty="0" smtClean="0">
                <a:latin typeface="Optima" charset="0"/>
                <a:ea typeface="ＭＳ Ｐゴシック" charset="0"/>
                <a:cs typeface="ＭＳ Ｐゴシック" charset="0"/>
              </a:rPr>
              <a:t>l'affidabilità 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nel tempo. </a:t>
            </a:r>
          </a:p>
          <a:p>
            <a:pPr marL="0" indent="0"/>
            <a:endParaRPr lang="it-IT" dirty="0">
              <a:latin typeface="Optim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Optim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latin typeface="Opti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669A34-64D3-A24B-862B-28E1A4F05F95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2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sp>
        <p:nvSpPr>
          <p:cNvPr id="9221" name="Text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41775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004FB0"/>
                </a:solidFill>
                <a:latin typeface="Optima" charset="0"/>
                <a:cs typeface="Optima" charset="0"/>
              </a:rPr>
              <a:t>Introduzione</a:t>
            </a:r>
          </a:p>
        </p:txBody>
      </p:sp>
      <p:sp>
        <p:nvSpPr>
          <p:cNvPr id="9222" name="Rettangolo 6"/>
          <p:cNvSpPr>
            <a:spLocks noChangeArrowheads="1"/>
          </p:cNvSpPr>
          <p:nvPr/>
        </p:nvSpPr>
        <p:spPr bwMode="auto">
          <a:xfrm>
            <a:off x="0" y="3079752"/>
            <a:ext cx="685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  <a:latin typeface="Optima" charset="0"/>
              </a:rPr>
              <a:t>Copertina crescita felice</a:t>
            </a:r>
          </a:p>
        </p:txBody>
      </p:sp>
      <p:pic>
        <p:nvPicPr>
          <p:cNvPr id="9223" name="Picture 1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8801"/>
            <a:ext cx="3800476" cy="574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"/>
          <a:stretch>
            <a:fillRect/>
          </a:stretch>
        </p:blipFill>
        <p:spPr bwMode="auto">
          <a:xfrm>
            <a:off x="-1588" y="0"/>
            <a:ext cx="3802063" cy="68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Cambiamento d’epoca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I paradigmi che fino ad oggi hanno plasmato la società e il mercato sono stati economici, finanziari, trainati </a:t>
            </a:r>
            <a:r>
              <a:rPr lang="it-IT" dirty="0" smtClean="0">
                <a:latin typeface="Optima" charset="0"/>
                <a:ea typeface="ＭＳ Ｐゴシック" charset="0"/>
                <a:cs typeface="ＭＳ Ｐゴシック" charset="0"/>
              </a:rPr>
              <a:t>dall'immagine 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più che dalla sostanza, mentre i paradigmi che emergeranno </a:t>
            </a:r>
            <a:r>
              <a:rPr lang="it-IT" dirty="0" smtClean="0">
                <a:latin typeface="Optima" charset="0"/>
                <a:ea typeface="ＭＳ Ｐゴシック" charset="0"/>
                <a:cs typeface="ＭＳ Ｐゴシック" charset="0"/>
              </a:rPr>
              <a:t>dall'onda 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lunga della crisi verso una crescita felice prevedono: 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sostenibilità in senso ampio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condivisione del valore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cura e la salute del corpo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qualità del tempo e dello spazio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centralità dei servizi quotidiani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semplificazione della vita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qualità </a:t>
            </a:r>
            <a:r>
              <a:rPr lang="it-IT" dirty="0" smtClean="0">
                <a:latin typeface="Optima" charset="0"/>
                <a:ea typeface="ＭＳ Ｐゴシック" charset="0"/>
              </a:rPr>
              <a:t>dell</a:t>
            </a:r>
            <a:r>
              <a:rPr lang="it-IT" dirty="0">
                <a:latin typeface="Optima" charset="0"/>
                <a:ea typeface="ＭＳ Ｐゴシック" charset="0"/>
              </a:rPr>
              <a:t>'</a:t>
            </a:r>
            <a:r>
              <a:rPr lang="it-IT" dirty="0" smtClean="0">
                <a:latin typeface="Optima" charset="0"/>
                <a:ea typeface="ＭＳ Ｐゴシック" charset="0"/>
              </a:rPr>
              <a:t>occasione </a:t>
            </a:r>
            <a:r>
              <a:rPr lang="it-IT" dirty="0">
                <a:latin typeface="Optima" charset="0"/>
                <a:ea typeface="ＭＳ Ｐゴシック" charset="0"/>
              </a:rPr>
              <a:t>e </a:t>
            </a:r>
            <a:r>
              <a:rPr lang="it-IT" dirty="0" smtClean="0">
                <a:latin typeface="Optima" charset="0"/>
                <a:ea typeface="ＭＳ Ｐゴシック" charset="0"/>
              </a:rPr>
              <a:t>dell'esperienza </a:t>
            </a:r>
            <a:r>
              <a:rPr lang="it-IT" dirty="0">
                <a:latin typeface="Optima" charset="0"/>
                <a:ea typeface="ＭＳ Ｐゴシック" charset="0"/>
              </a:rPr>
              <a:t>domestica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</a:t>
            </a:r>
            <a:r>
              <a:rPr lang="ja-JP" altLang="it-IT" dirty="0">
                <a:latin typeface="Optima" charset="0"/>
                <a:ea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</a:rPr>
              <a:t>autenticità e la trasparenza</a:t>
            </a:r>
          </a:p>
          <a:p>
            <a:pPr marL="0" indent="0"/>
            <a:endParaRPr lang="it-IT" dirty="0">
              <a:latin typeface="Opti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3E842E-7CB5-B549-A791-94007054A38D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3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sp>
        <p:nvSpPr>
          <p:cNvPr id="10246" name="Text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41775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C0000E"/>
                </a:solidFill>
                <a:latin typeface="Optima" charset="0"/>
                <a:cs typeface="Optima" charset="0"/>
              </a:rPr>
              <a:t>Valori</a:t>
            </a:r>
          </a:p>
        </p:txBody>
      </p:sp>
      <p:sp>
        <p:nvSpPr>
          <p:cNvPr id="10247" name="CasellaDiTesto 5"/>
          <p:cNvSpPr txBox="1">
            <a:spLocks/>
          </p:cNvSpPr>
          <p:nvPr/>
        </p:nvSpPr>
        <p:spPr bwMode="auto">
          <a:xfrm>
            <a:off x="-1588" y="6496052"/>
            <a:ext cx="3802064" cy="361948"/>
          </a:xfrm>
          <a:prstGeom prst="rect">
            <a:avLst/>
          </a:prstGeom>
          <a:solidFill>
            <a:srgbClr val="00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>
                <a:solidFill>
                  <a:srgbClr val="FFFFFF"/>
                </a:solidFill>
                <a:latin typeface="Optima" charset="0"/>
              </a:rPr>
              <a:t>Il lavoro di Brunello Cucinelli unisce saper fare e saper pensare.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La sharing economy</a:t>
            </a:r>
          </a:p>
        </p:txBody>
      </p:sp>
      <p:sp>
        <p:nvSpPr>
          <p:cNvPr id="1126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La crisi non ha provocato un crescente isolamento tecnologico dei soggetti sociali e dei consumatori – come molti avevano previsto – ma al contrario ha attivato un progressivo avvicinamento tra le persone, ridefinendo le regole stesse della prossimità che diventa anche tecnologica. È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la prossimità – nelle forme della </a:t>
            </a:r>
            <a:r>
              <a:rPr lang="it-IT" b="1" dirty="0" err="1">
                <a:latin typeface="Optima" charset="0"/>
                <a:ea typeface="ＭＳ Ｐゴシック" charset="0"/>
                <a:cs typeface="ＭＳ Ｐゴシック" charset="0"/>
              </a:rPr>
              <a:t>sharing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 economy, del chilometro zero ma anche dei social network - che rafforza i valori emergenti e che segna i paradigmi del futuro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E</a:t>
            </a:r>
            <a:r>
              <a:rPr lang="ja-JP" altLang="it-IT" dirty="0">
                <a:latin typeface="Optima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 attraverso i nuovi comportamenti di condivisione che si rafforzano e si legittimano </a:t>
            </a:r>
            <a:r>
              <a:rPr lang="it-IT" dirty="0" smtClean="0">
                <a:latin typeface="Optima" charset="0"/>
                <a:ea typeface="ＭＳ Ｐゴシック" charset="0"/>
                <a:cs typeface="ＭＳ Ｐゴシック" charset="0"/>
              </a:rPr>
              <a:t>l'autenticità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, la verità dei processi, la sostenibilità: dal </a:t>
            </a:r>
            <a:r>
              <a:rPr lang="it-IT" dirty="0" err="1">
                <a:latin typeface="Optima" charset="0"/>
                <a:ea typeface="ＭＳ Ｐゴシック" charset="0"/>
                <a:cs typeface="ＭＳ Ｐゴシック" charset="0"/>
              </a:rPr>
              <a:t>coworking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 al </a:t>
            </a:r>
            <a:r>
              <a:rPr lang="it-IT" dirty="0" err="1">
                <a:latin typeface="Optima" charset="0"/>
                <a:ea typeface="ＭＳ Ｐゴシック" charset="0"/>
                <a:cs typeface="ＭＳ Ｐゴシック" charset="0"/>
              </a:rPr>
              <a:t>crowdfunding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. Emerge in questo modo la qualità reale della visione a lungo termine, prima ancora che del prodotto/servizio.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Qualità della visione significa dare ancor più valore alle pratiche, ai servizi, alle relazioni con i clienti.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FA7D6A-1BB1-004F-89E1-6360B477605E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4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pic>
        <p:nvPicPr>
          <p:cNvPr id="11269" name="Picture 6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8004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C0000E"/>
                </a:solidFill>
                <a:latin typeface="Optima" charset="0"/>
                <a:cs typeface="Optima" charset="0"/>
              </a:rPr>
              <a:t>Valori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6" descr="01.jpg"/>
          <p:cNvPicPr>
            <a:picLocks noChangeAspect="1"/>
          </p:cNvPicPr>
          <p:nvPr/>
        </p:nvPicPr>
        <p:blipFill>
          <a:blip r:embed="rId2"/>
          <a:srcRect l="5096" r="5557"/>
          <a:stretch>
            <a:fillRect/>
          </a:stretch>
        </p:blipFill>
        <p:spPr bwMode="auto">
          <a:xfrm>
            <a:off x="-1" y="0"/>
            <a:ext cx="3800475" cy="6858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Esperienze eccellenti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25"/>
              </a:spcBef>
            </a:pPr>
            <a:r>
              <a:rPr lang="it-IT" b="1" dirty="0" smtClean="0">
                <a:latin typeface="Optima" charset="0"/>
                <a:ea typeface="ＭＳ Ｐゴシック" charset="0"/>
                <a:cs typeface="ＭＳ Ｐゴシック" charset="0"/>
              </a:rPr>
              <a:t>"Le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cose fatte </a:t>
            </a:r>
            <a:r>
              <a:rPr lang="it-IT" b="1" dirty="0" smtClean="0">
                <a:latin typeface="Optima" charset="0"/>
                <a:ea typeface="ＭＳ Ｐゴシック" charset="0"/>
                <a:cs typeface="ＭＳ Ｐゴシック" charset="0"/>
              </a:rPr>
              <a:t>bene" 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sono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la risposta che il mondo del consumo si aspetta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 proprio in questo momento storico, segnato da una crisi globale che sfida il mondo delle aziende di alta gamma a gettare il cuore oltre l</a:t>
            </a:r>
            <a:r>
              <a:rPr lang="ja-JP" altLang="it-IT" dirty="0">
                <a:latin typeface="Optima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ostacolo. Affrontando i paradigmi del futuro nella crisi, attraverso cui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bisognerà saper vendere il proprio saper fare.</a:t>
            </a:r>
          </a:p>
          <a:p>
            <a:pPr marL="0" indent="0">
              <a:spcBef>
                <a:spcPts val="425"/>
              </a:spcBef>
            </a:pP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Non stiamo parlando solo delle nicchie del lusso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: le cose ben fatte non sono solo per i ricchi. Durano a lungo e si possono anche riparare. Spesso puntando su una idea rinnovata di eccellenza che prevede l</a:t>
            </a:r>
            <a:r>
              <a:rPr lang="ja-JP" altLang="it-IT" dirty="0">
                <a:latin typeface="Optima" charset="0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incontro felice tra talento e qualità.</a:t>
            </a:r>
          </a:p>
          <a:p>
            <a:pPr marL="0" indent="0">
              <a:spcBef>
                <a:spcPts val="425"/>
              </a:spcBef>
            </a:pP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La crisi attuale, già evidente da alcuni anni, dimostra la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debolezza di un modello di sviluppo diventato </a:t>
            </a:r>
            <a:r>
              <a:rPr lang="it-IT" b="1" dirty="0" smtClean="0">
                <a:latin typeface="Optima" charset="0"/>
                <a:ea typeface="ＭＳ Ｐゴシック" charset="0"/>
                <a:cs typeface="ＭＳ Ｐゴシック" charset="0"/>
              </a:rPr>
              <a:t>"insostenibile"</a:t>
            </a:r>
            <a:r>
              <a:rPr lang="it-IT" dirty="0" smtClean="0">
                <a:latin typeface="Optima" charset="0"/>
                <a:ea typeface="ＭＳ Ｐゴシック" charset="0"/>
                <a:cs typeface="ＭＳ Ｐゴシック" charset="0"/>
              </a:rPr>
              <a:t>: 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siamo stremati dalla visione finanziaria della ricchezza e si desiderano e acquistano, viceversa, </a:t>
            </a:r>
            <a:r>
              <a:rPr lang="it-IT" b="1" dirty="0" smtClean="0">
                <a:latin typeface="Optima" charset="0"/>
                <a:ea typeface="ＭＳ Ｐゴシック" charset="0"/>
                <a:cs typeface="ＭＳ Ｐゴシック" charset="0"/>
              </a:rPr>
              <a:t>"esperienze eccellenti"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e non più semplici prodotti o servizi. </a:t>
            </a:r>
          </a:p>
          <a:p>
            <a:pPr marL="0" indent="0"/>
            <a:endParaRPr lang="it-IT" dirty="0">
              <a:latin typeface="Opti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C052A5-82A9-8B40-826A-5A3DFCB18375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5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sp>
        <p:nvSpPr>
          <p:cNvPr id="12294" name="Text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C0000E"/>
                </a:solidFill>
                <a:latin typeface="Optima" charset="0"/>
                <a:cs typeface="Optima" charset="0"/>
              </a:rPr>
              <a:t>Valori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6" descr="salone2007_IMG_0445r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988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Quattro paradigmi per il futuro</a:t>
            </a:r>
          </a:p>
        </p:txBody>
      </p:sp>
      <p:sp>
        <p:nvSpPr>
          <p:cNvPr id="1331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Segnaliamo dunque i 4 paradigmi che il Future Concept Lab ha individuato nell</a:t>
            </a:r>
            <a:r>
              <a:rPr lang="ja-JP" altLang="it-IT">
                <a:latin typeface="Optima" charset="0"/>
                <a:ea typeface="ＭＳ Ｐゴシック" charset="0"/>
                <a:cs typeface="ＭＳ Ｐゴシック" charset="0"/>
              </a:rPr>
              <a:t>’</a:t>
            </a:r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attività di ricerca e consulenza realizzata negli ultimi anni e </a:t>
            </a:r>
            <a:r>
              <a:rPr lang="it-IT" b="1">
                <a:latin typeface="Optima" charset="0"/>
                <a:ea typeface="ＭＳ Ｐゴシック" charset="0"/>
                <a:cs typeface="ＭＳ Ｐゴシック" charset="0"/>
              </a:rPr>
              <a:t>dedicata agli scenari del futuro</a:t>
            </a:r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. Più in particolare si tratta di 4 grandi direzioni che sintetizzano le indicazioni fin qui emerse e che plasmeranno la società e il mercato del futuro, e </a:t>
            </a:r>
            <a:r>
              <a:rPr lang="it-IT" b="1">
                <a:latin typeface="Optima" charset="0"/>
                <a:ea typeface="ＭＳ Ｐゴシック" charset="0"/>
                <a:cs typeface="ＭＳ Ｐゴシック" charset="0"/>
              </a:rPr>
              <a:t>verso cui il nuovo mondo dei servizi dovrà rivolgersi</a:t>
            </a:r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Trust &amp; Sharing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Quick &amp; Deep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Crucial &amp; Sustainable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Unique &amp; Universal</a:t>
            </a:r>
          </a:p>
          <a:p>
            <a:pPr marL="0" indent="0"/>
            <a:endParaRPr lang="it-IT">
              <a:latin typeface="Opti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773489" y="1536700"/>
            <a:ext cx="5070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850"/>
              </a:spcBef>
            </a:pPr>
            <a:endParaRPr lang="en-US">
              <a:latin typeface="Verdana" charset="0"/>
            </a:endParaRPr>
          </a:p>
        </p:txBody>
      </p:sp>
      <p:sp>
        <p:nvSpPr>
          <p:cNvPr id="13318" name="Text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CB3F11"/>
                </a:solidFill>
                <a:latin typeface="Optima" charset="0"/>
                <a:cs typeface="Optima" charset="0"/>
              </a:rPr>
              <a:t>Paradigmi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76E9D1-6E82-404C-92CF-9BD54203DD6A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6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SUPERFLASH-flagship-store-mil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5267"/>
          <a:stretch>
            <a:fillRect/>
          </a:stretch>
        </p:blipFill>
        <p:spPr bwMode="auto">
          <a:xfrm>
            <a:off x="-1588" y="3492501"/>
            <a:ext cx="3800476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Trust &amp; Sharing</a:t>
            </a:r>
          </a:p>
        </p:txBody>
      </p:sp>
      <p:sp>
        <p:nvSpPr>
          <p:cNvPr id="14340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Il paradigma Trust &amp; Share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sottolinea la necessità futura di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rinnovare lealtà e condivisione nel mondo delle brand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puntare sulla convergenza tra cliente e fornitore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generare una catena del valore che si trasforma in catena della fiducia, affrontando la crisi in modo innovativo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estendere la propria attività attraverso i canali diretti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proporre la propria visione moltiplicandola attraverso la </a:t>
            </a:r>
            <a:r>
              <a:rPr lang="it-IT" dirty="0" err="1">
                <a:latin typeface="Optima" charset="0"/>
                <a:ea typeface="ＭＳ Ｐゴシック" charset="0"/>
              </a:rPr>
              <a:t>multicanalità</a:t>
            </a:r>
            <a:r>
              <a:rPr lang="it-IT" dirty="0">
                <a:latin typeface="Optima" charset="0"/>
                <a:ea typeface="ＭＳ Ｐゴシック" charset="0"/>
              </a:rPr>
              <a:t> che diventa </a:t>
            </a:r>
            <a:r>
              <a:rPr lang="it-IT" dirty="0" err="1">
                <a:latin typeface="Optima" charset="0"/>
                <a:ea typeface="ＭＳ Ｐゴシック" charset="0"/>
              </a:rPr>
              <a:t>omni-channel</a:t>
            </a:r>
            <a:endParaRPr lang="it-IT" dirty="0">
              <a:latin typeface="Optima" charset="0"/>
              <a:ea typeface="ＭＳ Ｐゴシック" charset="0"/>
            </a:endParaRP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produrre il massimo grado di credibilità nella comune esperienza del prodotto e del servizio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considerare </a:t>
            </a:r>
            <a:r>
              <a:rPr lang="it-IT" dirty="0" smtClean="0">
                <a:latin typeface="Optima" charset="0"/>
                <a:ea typeface="ＭＳ Ｐゴシック" charset="0"/>
              </a:rPr>
              <a:t>l'on</a:t>
            </a:r>
            <a:r>
              <a:rPr lang="it-IT" dirty="0">
                <a:latin typeface="Optima" charset="0"/>
                <a:ea typeface="ＭＳ Ｐゴシック" charset="0"/>
              </a:rPr>
              <a:t>-line e </a:t>
            </a:r>
            <a:r>
              <a:rPr lang="it-IT" dirty="0" smtClean="0">
                <a:latin typeface="Optima" charset="0"/>
                <a:ea typeface="ＭＳ Ｐゴシック" charset="0"/>
              </a:rPr>
              <a:t>l'off</a:t>
            </a:r>
            <a:r>
              <a:rPr lang="it-IT" dirty="0">
                <a:latin typeface="Optima" charset="0"/>
                <a:ea typeface="ＭＳ Ｐゴシック" charset="0"/>
              </a:rPr>
              <a:t>-line come due facce della stessa medaglia sostenendo l</a:t>
            </a:r>
            <a:r>
              <a:rPr lang="ja-JP" altLang="it-IT" dirty="0">
                <a:latin typeface="Optima" charset="0"/>
                <a:ea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</a:rPr>
              <a:t>esperienza della </a:t>
            </a:r>
            <a:r>
              <a:rPr lang="it-IT" dirty="0" err="1">
                <a:latin typeface="Optima" charset="0"/>
                <a:ea typeface="ＭＳ Ｐゴシック" charset="0"/>
              </a:rPr>
              <a:t>sharing</a:t>
            </a:r>
            <a:r>
              <a:rPr lang="it-IT" dirty="0">
                <a:latin typeface="Optima" charset="0"/>
                <a:ea typeface="ＭＳ Ｐゴシック" charset="0"/>
              </a:rPr>
              <a:t> economy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0B7903-F4C4-C54C-A4DB-BB1D02B1CAFA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7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pic>
        <p:nvPicPr>
          <p:cNvPr id="14342" name="Immagine 13" descr="banca_intesa_superflash01_500_700X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8173"/>
          <a:stretch>
            <a:fillRect/>
          </a:stretch>
        </p:blipFill>
        <p:spPr bwMode="auto">
          <a:xfrm>
            <a:off x="0" y="1"/>
            <a:ext cx="37988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 dirty="0">
                <a:solidFill>
                  <a:srgbClr val="CB3F11"/>
                </a:solidFill>
                <a:latin typeface="Optima" charset="0"/>
                <a:cs typeface="Optima" charset="0"/>
              </a:rPr>
              <a:t>Paradigmi</a:t>
            </a:r>
          </a:p>
        </p:txBody>
      </p:sp>
      <p:sp>
        <p:nvSpPr>
          <p:cNvPr id="10" name="CasellaDiTesto 5"/>
          <p:cNvSpPr txBox="1">
            <a:spLocks/>
          </p:cNvSpPr>
          <p:nvPr/>
        </p:nvSpPr>
        <p:spPr bwMode="auto">
          <a:xfrm>
            <a:off x="-1588" y="6434667"/>
            <a:ext cx="3802064" cy="423333"/>
          </a:xfrm>
          <a:prstGeom prst="rect">
            <a:avLst/>
          </a:prstGeom>
          <a:solidFill>
            <a:srgbClr val="00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 dirty="0" err="1" smtClean="0">
                <a:solidFill>
                  <a:srgbClr val="FFFFFF"/>
                </a:solidFill>
                <a:latin typeface="Optima" charset="0"/>
              </a:rPr>
              <a:t>Superflash</a:t>
            </a:r>
            <a:r>
              <a:rPr lang="it-IT" sz="1000" dirty="0" smtClean="0">
                <a:solidFill>
                  <a:srgbClr val="FFFFFF"/>
                </a:solidFill>
                <a:latin typeface="Optima" charset="0"/>
              </a:rPr>
              <a:t> </a:t>
            </a:r>
            <a:r>
              <a:rPr lang="it-IT" sz="1000" dirty="0" err="1" smtClean="0">
                <a:solidFill>
                  <a:srgbClr val="FFFFFF"/>
                </a:solidFill>
                <a:latin typeface="Optima" charset="0"/>
              </a:rPr>
              <a:t>Store</a:t>
            </a:r>
            <a:r>
              <a:rPr lang="it-IT" sz="1000" dirty="0" smtClean="0">
                <a:solidFill>
                  <a:srgbClr val="FFFFFF"/>
                </a:solidFill>
                <a:latin typeface="Optima" charset="0"/>
              </a:rPr>
              <a:t> è un</a:t>
            </a:r>
            <a:r>
              <a:rPr lang="it-IT" sz="1000" dirty="0">
                <a:solidFill>
                  <a:srgbClr val="FFFFFF"/>
                </a:solidFill>
                <a:latin typeface="Optima" charset="0"/>
              </a:rPr>
              <a:t>'</a:t>
            </a:r>
            <a:r>
              <a:rPr lang="it-IT" sz="1000" dirty="0" smtClean="0">
                <a:solidFill>
                  <a:srgbClr val="FFFFFF"/>
                </a:solidFill>
                <a:latin typeface="Optima" charset="0"/>
              </a:rPr>
              <a:t>evoluzione di alcune filiali di Intesa San Paolo, che diventano </a:t>
            </a:r>
            <a:r>
              <a:rPr lang="it-IT" sz="1000" dirty="0" err="1" smtClean="0">
                <a:solidFill>
                  <a:srgbClr val="FFFFFF"/>
                </a:solidFill>
                <a:latin typeface="Optima" charset="0"/>
              </a:rPr>
              <a:t>landmark</a:t>
            </a:r>
            <a:r>
              <a:rPr lang="it-IT" sz="1000" dirty="0" smtClean="0">
                <a:solidFill>
                  <a:srgbClr val="FFFFFF"/>
                </a:solidFill>
                <a:latin typeface="Optima" charset="0"/>
              </a:rPr>
              <a:t> del territorio.</a:t>
            </a:r>
            <a:endParaRPr lang="it-IT" sz="1000" dirty="0">
              <a:solidFill>
                <a:srgbClr val="FFFFFF"/>
              </a:solidFill>
              <a:latin typeface="Optima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8" descr="EV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28738"/>
          <a:stretch>
            <a:fillRect/>
          </a:stretch>
        </p:blipFill>
        <p:spPr bwMode="auto">
          <a:xfrm>
            <a:off x="-1588" y="2963333"/>
            <a:ext cx="3800476" cy="38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Quick &amp; Deep</a:t>
            </a:r>
          </a:p>
        </p:txBody>
      </p:sp>
      <p:sp>
        <p:nvSpPr>
          <p:cNvPr id="15364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Il paradigma </a:t>
            </a:r>
            <a:r>
              <a:rPr lang="it-IT" dirty="0" err="1">
                <a:latin typeface="Optima" charset="0"/>
                <a:ea typeface="ＭＳ Ｐゴシック" charset="0"/>
                <a:cs typeface="ＭＳ Ｐゴシック" charset="0"/>
              </a:rPr>
              <a:t>Quick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 &amp; </a:t>
            </a:r>
            <a:r>
              <a:rPr lang="it-IT" dirty="0" err="1">
                <a:latin typeface="Optima" charset="0"/>
                <a:ea typeface="ＭＳ Ｐゴシック" charset="0"/>
                <a:cs typeface="ＭＳ Ｐゴシック" charset="0"/>
              </a:rPr>
              <a:t>Deep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 che si </a:t>
            </a:r>
            <a:r>
              <a:rPr lang="it-IT" b="1" dirty="0">
                <a:latin typeface="Optima" charset="0"/>
                <a:ea typeface="ＭＳ Ｐゴシック" charset="0"/>
                <a:cs typeface="ＭＳ Ｐゴシック" charset="0"/>
              </a:rPr>
              <a:t>dovrà interpretare, implica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richiesta di prodotti e servizi semplici ed efficaci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capacità di soddisfare le esigenze dei clienti in maniera precisa e diretta, incisiva e soprattutto rapida 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la necessità di esaudire le richieste di un cliente con sempre meno tempo e sempre più conoscenza 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il desiderio di disporre con facilità e tempestività del servizio desiderato, secondo le logiche </a:t>
            </a:r>
            <a:r>
              <a:rPr lang="it-IT" dirty="0" smtClean="0">
                <a:latin typeface="Optima" charset="0"/>
                <a:ea typeface="ＭＳ Ｐゴシック" charset="0"/>
              </a:rPr>
              <a:t>"mobile" </a:t>
            </a:r>
            <a:r>
              <a:rPr lang="it-IT" dirty="0">
                <a:latin typeface="Optima" charset="0"/>
                <a:ea typeface="ＭＳ Ｐゴシック" charset="0"/>
              </a:rPr>
              <a:t>del </a:t>
            </a:r>
            <a:r>
              <a:rPr lang="it-IT" dirty="0" err="1">
                <a:latin typeface="Optima" charset="0"/>
                <a:ea typeface="ＭＳ Ｐゴシック" charset="0"/>
              </a:rPr>
              <a:t>digital</a:t>
            </a:r>
            <a:r>
              <a:rPr lang="it-IT" dirty="0">
                <a:latin typeface="Optima" charset="0"/>
                <a:ea typeface="ＭＳ Ｐゴシック" charset="0"/>
              </a:rPr>
              <a:t> shopping</a:t>
            </a:r>
          </a:p>
          <a:p>
            <a:pPr lvl="1"/>
            <a:r>
              <a:rPr lang="it-IT" dirty="0">
                <a:latin typeface="Optima" charset="0"/>
                <a:ea typeface="ＭＳ Ｐゴシック" charset="0"/>
              </a:rPr>
              <a:t>l</a:t>
            </a:r>
            <a:r>
              <a:rPr lang="ja-JP" altLang="it-IT" dirty="0">
                <a:latin typeface="Optima" charset="0"/>
                <a:ea typeface="ＭＳ Ｐゴシック" charset="0"/>
              </a:rPr>
              <a:t>’</a:t>
            </a:r>
            <a:r>
              <a:rPr lang="it-IT" dirty="0">
                <a:latin typeface="Optima" charset="0"/>
                <a:ea typeface="ＭＳ Ｐゴシック" charset="0"/>
              </a:rPr>
              <a:t>assoluta accessibilità, la felicità fruitiva e </a:t>
            </a:r>
            <a:r>
              <a:rPr lang="it-IT" dirty="0" smtClean="0">
                <a:latin typeface="Optima" charset="0"/>
                <a:ea typeface="ＭＳ Ｐゴシック" charset="0"/>
              </a:rPr>
              <a:t>l'immediatezza d'</a:t>
            </a:r>
            <a:r>
              <a:rPr lang="it-IT" dirty="0" err="1" smtClean="0">
                <a:latin typeface="Optima" charset="0"/>
                <a:ea typeface="ＭＳ Ｐゴシック" charset="0"/>
              </a:rPr>
              <a:t>uso</a:t>
            </a:r>
            <a:r>
              <a:rPr lang="it-IT" dirty="0" err="1">
                <a:latin typeface="Optima" charset="0"/>
                <a:ea typeface="ＭＳ Ｐゴシック" charset="0"/>
              </a:rPr>
              <a:t>,anche</a:t>
            </a:r>
            <a:r>
              <a:rPr lang="it-IT" dirty="0">
                <a:latin typeface="Optima" charset="0"/>
                <a:ea typeface="ＭＳ Ｐゴシック" charset="0"/>
              </a:rPr>
              <a:t> nel mondo domestico.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1C5A3-3793-7E45-9EB1-D8AC5B084131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8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pic>
        <p:nvPicPr>
          <p:cNvPr id="15367" name="Immagine 7" descr="EVO-BA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3755" b="7999"/>
          <a:stretch>
            <a:fillRect/>
          </a:stretch>
        </p:blipFill>
        <p:spPr bwMode="auto">
          <a:xfrm>
            <a:off x="0" y="1"/>
            <a:ext cx="3798888" cy="304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CB3F11"/>
                </a:solidFill>
                <a:latin typeface="Optima" charset="0"/>
                <a:cs typeface="Optima" charset="0"/>
              </a:rPr>
              <a:t>Paradigmi</a:t>
            </a:r>
          </a:p>
        </p:txBody>
      </p:sp>
      <p:sp>
        <p:nvSpPr>
          <p:cNvPr id="10" name="CasellaDiTesto 5"/>
          <p:cNvSpPr txBox="1">
            <a:spLocks/>
          </p:cNvSpPr>
          <p:nvPr/>
        </p:nvSpPr>
        <p:spPr bwMode="auto">
          <a:xfrm>
            <a:off x="-1588" y="6434667"/>
            <a:ext cx="3802064" cy="423333"/>
          </a:xfrm>
          <a:prstGeom prst="rect">
            <a:avLst/>
          </a:prstGeom>
          <a:solidFill>
            <a:srgbClr val="00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 dirty="0" smtClean="0">
                <a:solidFill>
                  <a:srgbClr val="FFFFFF"/>
                </a:solidFill>
                <a:latin typeface="Optima" charset="0"/>
              </a:rPr>
              <a:t>Evo Banca: in Spagna è tra le prime banche le cui agenzie sperimentano orari di apertura più estesi.</a:t>
            </a:r>
            <a:endParaRPr lang="it-IT" sz="1000" dirty="0">
              <a:solidFill>
                <a:srgbClr val="FFFFFF"/>
              </a:solidFill>
              <a:latin typeface="Optima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7" descr="Triodos-Bank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4" r="13232"/>
          <a:stretch>
            <a:fillRect/>
          </a:stretch>
        </p:blipFill>
        <p:spPr bwMode="auto">
          <a:xfrm>
            <a:off x="-1588" y="3333752"/>
            <a:ext cx="3800476" cy="35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latin typeface="Optima" charset="0"/>
                <a:ea typeface="ＭＳ Ｐゴシック" charset="0"/>
                <a:cs typeface="ＭＳ Ｐゴシック" charset="0"/>
              </a:rPr>
              <a:t>Crucial &amp; Sustainable</a:t>
            </a:r>
          </a:p>
        </p:txBody>
      </p:sp>
      <p:sp>
        <p:nvSpPr>
          <p:cNvPr id="16388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Il paradigma Crucial &amp; Sustainable che si </a:t>
            </a:r>
            <a:r>
              <a:rPr lang="it-IT" b="1">
                <a:latin typeface="Optima" charset="0"/>
                <a:ea typeface="ＭＳ Ｐゴシック" charset="0"/>
                <a:cs typeface="ＭＳ Ｐゴシック" charset="0"/>
              </a:rPr>
              <a:t>dovrà rispettare, sintetizza</a:t>
            </a:r>
            <a:r>
              <a:rPr lang="it-IT">
                <a:latin typeface="Opti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la volontà e il bisogno di un orientamento etico che diventa cruciale nei nuovi modelli di business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la capacità di restituire il giusto peso alle risorse </a:t>
            </a:r>
            <a:r>
              <a:rPr lang="ja-JP" altLang="it-IT">
                <a:latin typeface="Optima" charset="0"/>
                <a:ea typeface="ＭＳ Ｐゴシック" charset="0"/>
              </a:rPr>
              <a:t>“</a:t>
            </a:r>
            <a:r>
              <a:rPr lang="it-IT">
                <a:latin typeface="Optima" charset="0"/>
                <a:ea typeface="ＭＳ Ｐゴシック" charset="0"/>
              </a:rPr>
              <a:t>core</a:t>
            </a:r>
            <a:r>
              <a:rPr lang="ja-JP" altLang="it-IT">
                <a:latin typeface="Optima" charset="0"/>
                <a:ea typeface="ＭＳ Ｐゴシック" charset="0"/>
              </a:rPr>
              <a:t>”</a:t>
            </a:r>
            <a:r>
              <a:rPr lang="it-IT">
                <a:latin typeface="Optima" charset="0"/>
                <a:ea typeface="ＭＳ Ｐゴシック" charset="0"/>
              </a:rPr>
              <a:t>, ai valori che contano 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la necessità di alimentare comportamenti e stili di pensiero per minimizzare gli impatti negativi sull</a:t>
            </a:r>
            <a:r>
              <a:rPr lang="ja-JP" altLang="it-IT">
                <a:latin typeface="Optima" charset="0"/>
                <a:ea typeface="ＭＳ Ｐゴシック" charset="0"/>
              </a:rPr>
              <a:t>’</a:t>
            </a:r>
            <a:r>
              <a:rPr lang="it-IT">
                <a:latin typeface="Optima" charset="0"/>
                <a:ea typeface="ＭＳ Ｐゴシック" charset="0"/>
              </a:rPr>
              <a:t>ecosistema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la sensibilità per un cambiamento legato alla presa di coscienza collettiva (e non più solo di nicchie elitarie) relativa all</a:t>
            </a:r>
            <a:r>
              <a:rPr lang="ja-JP" altLang="it-IT">
                <a:latin typeface="Optima" charset="0"/>
                <a:ea typeface="ＭＳ Ｐゴシック" charset="0"/>
              </a:rPr>
              <a:t>’</a:t>
            </a:r>
            <a:r>
              <a:rPr lang="it-IT">
                <a:latin typeface="Optima" charset="0"/>
                <a:ea typeface="ＭＳ Ｐゴシック" charset="0"/>
              </a:rPr>
              <a:t>ambiente e alle sue priorità</a:t>
            </a:r>
          </a:p>
          <a:p>
            <a:pPr lvl="1"/>
            <a:r>
              <a:rPr lang="it-IT">
                <a:latin typeface="Optima" charset="0"/>
                <a:ea typeface="ＭＳ Ｐゴシック" charset="0"/>
              </a:rPr>
              <a:t>la necessità per il mondo aziendale di finanziare le dimensioni agganciate a questi valori</a:t>
            </a:r>
          </a:p>
        </p:txBody>
      </p:sp>
      <p:sp>
        <p:nvSpPr>
          <p:cNvPr id="16389" name="CasellaDiTesto 5"/>
          <p:cNvSpPr txBox="1">
            <a:spLocks/>
          </p:cNvSpPr>
          <p:nvPr/>
        </p:nvSpPr>
        <p:spPr bwMode="auto">
          <a:xfrm>
            <a:off x="-1588" y="6208184"/>
            <a:ext cx="3800476" cy="649816"/>
          </a:xfrm>
          <a:prstGeom prst="rect">
            <a:avLst/>
          </a:prstGeom>
          <a:solidFill>
            <a:srgbClr val="0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000" dirty="0" err="1">
                <a:solidFill>
                  <a:srgbClr val="FFFFFF"/>
                </a:solidFill>
                <a:latin typeface="Optima" charset="0"/>
              </a:rPr>
              <a:t>Triodos</a:t>
            </a:r>
            <a:r>
              <a:rPr lang="it-IT" sz="1000" dirty="0">
                <a:solidFill>
                  <a:srgbClr val="FFFFFF"/>
                </a:solidFill>
                <a:latin typeface="Optima" charset="0"/>
              </a:rPr>
              <a:t> </a:t>
            </a:r>
            <a:r>
              <a:rPr lang="it-IT" sz="1000" dirty="0" err="1">
                <a:solidFill>
                  <a:srgbClr val="FFFFFF"/>
                </a:solidFill>
                <a:latin typeface="Optima" charset="0"/>
              </a:rPr>
              <a:t>Bank</a:t>
            </a:r>
            <a:r>
              <a:rPr lang="it-IT" sz="1000" dirty="0">
                <a:solidFill>
                  <a:srgbClr val="FFFFFF"/>
                </a:solidFill>
                <a:latin typeface="Optima" charset="0"/>
              </a:rPr>
              <a:t> </a:t>
            </a:r>
            <a:r>
              <a:rPr lang="it-IT" sz="1000" dirty="0">
                <a:latin typeface="Optima" charset="0"/>
              </a:rPr>
              <a:t>è una banca internazionale, con filiali in 5 paesi europei, che può essere considerata una delle realtà più significative della finanza etica. </a:t>
            </a:r>
            <a:r>
              <a:rPr lang="it-IT" sz="1000" dirty="0">
                <a:solidFill>
                  <a:srgbClr val="FFFFFF"/>
                </a:solidFill>
                <a:latin typeface="Optima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71E925-4873-7C4D-ADF0-437093F05D1E}" type="slidenum">
              <a:rPr lang="it-IT" sz="900">
                <a:solidFill>
                  <a:srgbClr val="7F7F7F"/>
                </a:solidFill>
                <a:latin typeface="Optima" charset="0"/>
                <a:cs typeface="Optima" charset="0"/>
              </a:rPr>
              <a:pPr eaLnBrk="1" hangingPunct="1"/>
              <a:t>9</a:t>
            </a:fld>
            <a:endParaRPr lang="it-IT" sz="900">
              <a:solidFill>
                <a:srgbClr val="7F7F7F"/>
              </a:solidFill>
              <a:latin typeface="Optima" charset="0"/>
              <a:cs typeface="Optima" charset="0"/>
            </a:endParaRPr>
          </a:p>
        </p:txBody>
      </p:sp>
      <p:pic>
        <p:nvPicPr>
          <p:cNvPr id="16391" name="Immagine 9" descr="triod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1"/>
          <a:stretch>
            <a:fillRect/>
          </a:stretch>
        </p:blipFill>
        <p:spPr bwMode="auto">
          <a:xfrm>
            <a:off x="0" y="4234"/>
            <a:ext cx="3798888" cy="332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86213" y="558801"/>
            <a:ext cx="1266825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63" rIns="77925" bIns="38963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b="1">
                <a:solidFill>
                  <a:srgbClr val="CB3F11"/>
                </a:solidFill>
                <a:latin typeface="Optima" charset="0"/>
                <a:cs typeface="Optima" charset="0"/>
              </a:rPr>
              <a:t>Paradigmi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1387</Words>
  <Application>Microsoft Macintosh PowerPoint</Application>
  <PresentationFormat>On-screen Show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ＭＳ Ｐゴシック</vt:lpstr>
      <vt:lpstr>Optima</vt:lpstr>
      <vt:lpstr>Wingdings</vt:lpstr>
      <vt:lpstr>Calibri</vt:lpstr>
      <vt:lpstr>Trebuchet MS</vt:lpstr>
      <vt:lpstr>Verdana</vt:lpstr>
      <vt:lpstr>Lucida Grande</vt:lpstr>
      <vt:lpstr>Arial Rounded MT Bold</vt:lpstr>
      <vt:lpstr>Tema di Office</vt:lpstr>
      <vt:lpstr>Nuovi paradigmi per una nuova crescita Francesco Morace, Roma, 26 novembre, 2014 </vt:lpstr>
      <vt:lpstr>Cambiamento d’epoca</vt:lpstr>
      <vt:lpstr>Cambiamento d’epoca</vt:lpstr>
      <vt:lpstr>La sharing economy</vt:lpstr>
      <vt:lpstr>Esperienze eccellenti</vt:lpstr>
      <vt:lpstr>Quattro paradigmi per il futuro</vt:lpstr>
      <vt:lpstr>Trust &amp; Sharing</vt:lpstr>
      <vt:lpstr>Quick &amp; Deep</vt:lpstr>
      <vt:lpstr>Crucial &amp; Sustainable</vt:lpstr>
      <vt:lpstr>Unique &amp; Universal</vt:lpstr>
      <vt:lpstr>Salto di paradigma</vt:lpstr>
      <vt:lpstr>I drivers operativi dei paradigmi</vt:lpstr>
      <vt:lpstr>I drivers operativi dei paradigmi</vt:lpstr>
      <vt:lpstr>PowerPoint Presentation</vt:lpstr>
    </vt:vector>
  </TitlesOfParts>
  <Company>FCL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Coccinelle Lab</dc:title>
  <dc:creator>V V</dc:creator>
  <cp:lastModifiedBy>Wonhee Park</cp:lastModifiedBy>
  <cp:revision>465</cp:revision>
  <cp:lastPrinted>2010-06-25T08:01:47Z</cp:lastPrinted>
  <dcterms:created xsi:type="dcterms:W3CDTF">2014-11-20T12:19:04Z</dcterms:created>
  <dcterms:modified xsi:type="dcterms:W3CDTF">2014-11-24T09:04:30Z</dcterms:modified>
</cp:coreProperties>
</file>